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2" r:id="rId4"/>
    <p:sldId id="273" r:id="rId5"/>
    <p:sldId id="270" r:id="rId6"/>
    <p:sldId id="257" r:id="rId7"/>
    <p:sldId id="263" r:id="rId8"/>
    <p:sldId id="258" r:id="rId9"/>
    <p:sldId id="262" r:id="rId10"/>
    <p:sldId id="259" r:id="rId11"/>
    <p:sldId id="267" r:id="rId12"/>
    <p:sldId id="269" r:id="rId13"/>
    <p:sldId id="260" r:id="rId14"/>
    <p:sldId id="276" r:id="rId15"/>
    <p:sldId id="268" r:id="rId16"/>
    <p:sldId id="277" r:id="rId17"/>
    <p:sldId id="261" r:id="rId18"/>
    <p:sldId id="265" r:id="rId19"/>
    <p:sldId id="266" r:id="rId20"/>
    <p:sldId id="274" r:id="rId21"/>
    <p:sldId id="27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chel Williams" initials="RW" lastIdx="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snapToGrid="0">
      <p:cViewPr varScale="1">
        <p:scale>
          <a:sx n="112" d="100"/>
          <a:sy n="112" d="100"/>
        </p:scale>
        <p:origin x="328" y="1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60055-DCB9-40E8-9D84-0E8E3FA359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EEEF5F9-1239-4C5A-83BA-C23BE47B1B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0275B38-6255-4807-B4A5-E0C4021ADA59}"/>
              </a:ext>
            </a:extLst>
          </p:cNvPr>
          <p:cNvSpPr>
            <a:spLocks noGrp="1"/>
          </p:cNvSpPr>
          <p:nvPr>
            <p:ph type="dt" sz="half" idx="10"/>
          </p:nvPr>
        </p:nvSpPr>
        <p:spPr/>
        <p:txBody>
          <a:bodyPr/>
          <a:lstStyle/>
          <a:p>
            <a:fld id="{70B8DC8E-3F48-40A3-9E1F-8912CEF75CDF}" type="datetimeFigureOut">
              <a:rPr lang="en-US" smtClean="0"/>
              <a:t>11/27/18</a:t>
            </a:fld>
            <a:endParaRPr lang="en-US"/>
          </a:p>
        </p:txBody>
      </p:sp>
      <p:sp>
        <p:nvSpPr>
          <p:cNvPr id="5" name="Footer Placeholder 4">
            <a:extLst>
              <a:ext uri="{FF2B5EF4-FFF2-40B4-BE49-F238E27FC236}">
                <a16:creationId xmlns:a16="http://schemas.microsoft.com/office/drawing/2014/main" id="{FE638F27-D962-48C4-B690-3C6A0E3711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9E4A2A-F8E6-4D8B-8136-A50E62F06B9E}"/>
              </a:ext>
            </a:extLst>
          </p:cNvPr>
          <p:cNvSpPr>
            <a:spLocks noGrp="1"/>
          </p:cNvSpPr>
          <p:nvPr>
            <p:ph type="sldNum" sz="quarter" idx="12"/>
          </p:nvPr>
        </p:nvSpPr>
        <p:spPr/>
        <p:txBody>
          <a:bodyPr/>
          <a:lstStyle/>
          <a:p>
            <a:fld id="{DD284F7D-C087-42E8-86BE-4DEA499F9AF7}" type="slidenum">
              <a:rPr lang="en-US" smtClean="0"/>
              <a:t>‹#›</a:t>
            </a:fld>
            <a:endParaRPr lang="en-US"/>
          </a:p>
        </p:txBody>
      </p:sp>
    </p:spTree>
    <p:extLst>
      <p:ext uri="{BB962C8B-B14F-4D97-AF65-F5344CB8AC3E}">
        <p14:creationId xmlns:p14="http://schemas.microsoft.com/office/powerpoint/2010/main" val="1325507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E42F1-2B9B-4199-BDB3-C9591F11DDD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B09FDC1-46E8-4464-9150-F7614A06E8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C19EB3-430F-4293-9B00-2F7CBE69EF61}"/>
              </a:ext>
            </a:extLst>
          </p:cNvPr>
          <p:cNvSpPr>
            <a:spLocks noGrp="1"/>
          </p:cNvSpPr>
          <p:nvPr>
            <p:ph type="dt" sz="half" idx="10"/>
          </p:nvPr>
        </p:nvSpPr>
        <p:spPr/>
        <p:txBody>
          <a:bodyPr/>
          <a:lstStyle/>
          <a:p>
            <a:fld id="{70B8DC8E-3F48-40A3-9E1F-8912CEF75CDF}" type="datetimeFigureOut">
              <a:rPr lang="en-US" smtClean="0"/>
              <a:t>11/27/18</a:t>
            </a:fld>
            <a:endParaRPr lang="en-US"/>
          </a:p>
        </p:txBody>
      </p:sp>
      <p:sp>
        <p:nvSpPr>
          <p:cNvPr id="5" name="Footer Placeholder 4">
            <a:extLst>
              <a:ext uri="{FF2B5EF4-FFF2-40B4-BE49-F238E27FC236}">
                <a16:creationId xmlns:a16="http://schemas.microsoft.com/office/drawing/2014/main" id="{B579EBFC-28F4-4302-8A06-31731BC4CF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06A820-6675-45A6-A879-1C12994D0CD2}"/>
              </a:ext>
            </a:extLst>
          </p:cNvPr>
          <p:cNvSpPr>
            <a:spLocks noGrp="1"/>
          </p:cNvSpPr>
          <p:nvPr>
            <p:ph type="sldNum" sz="quarter" idx="12"/>
          </p:nvPr>
        </p:nvSpPr>
        <p:spPr/>
        <p:txBody>
          <a:bodyPr/>
          <a:lstStyle/>
          <a:p>
            <a:fld id="{DD284F7D-C087-42E8-86BE-4DEA499F9AF7}" type="slidenum">
              <a:rPr lang="en-US" smtClean="0"/>
              <a:t>‹#›</a:t>
            </a:fld>
            <a:endParaRPr lang="en-US"/>
          </a:p>
        </p:txBody>
      </p:sp>
    </p:spTree>
    <p:extLst>
      <p:ext uri="{BB962C8B-B14F-4D97-AF65-F5344CB8AC3E}">
        <p14:creationId xmlns:p14="http://schemas.microsoft.com/office/powerpoint/2010/main" val="3057495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C39CFF-A469-4269-9D09-6E639EA4279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A4F8187-C755-4E1D-827A-00B4D74C733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EAA748-0728-4FAF-832D-1267A149345B}"/>
              </a:ext>
            </a:extLst>
          </p:cNvPr>
          <p:cNvSpPr>
            <a:spLocks noGrp="1"/>
          </p:cNvSpPr>
          <p:nvPr>
            <p:ph type="dt" sz="half" idx="10"/>
          </p:nvPr>
        </p:nvSpPr>
        <p:spPr/>
        <p:txBody>
          <a:bodyPr/>
          <a:lstStyle/>
          <a:p>
            <a:fld id="{70B8DC8E-3F48-40A3-9E1F-8912CEF75CDF}" type="datetimeFigureOut">
              <a:rPr lang="en-US" smtClean="0"/>
              <a:t>11/27/18</a:t>
            </a:fld>
            <a:endParaRPr lang="en-US"/>
          </a:p>
        </p:txBody>
      </p:sp>
      <p:sp>
        <p:nvSpPr>
          <p:cNvPr id="5" name="Footer Placeholder 4">
            <a:extLst>
              <a:ext uri="{FF2B5EF4-FFF2-40B4-BE49-F238E27FC236}">
                <a16:creationId xmlns:a16="http://schemas.microsoft.com/office/drawing/2014/main" id="{452171FF-80AD-4ECD-B19B-069066971E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EB898C-132E-4DBC-84DD-F9DD521F085E}"/>
              </a:ext>
            </a:extLst>
          </p:cNvPr>
          <p:cNvSpPr>
            <a:spLocks noGrp="1"/>
          </p:cNvSpPr>
          <p:nvPr>
            <p:ph type="sldNum" sz="quarter" idx="12"/>
          </p:nvPr>
        </p:nvSpPr>
        <p:spPr/>
        <p:txBody>
          <a:bodyPr/>
          <a:lstStyle/>
          <a:p>
            <a:fld id="{DD284F7D-C087-42E8-86BE-4DEA499F9AF7}" type="slidenum">
              <a:rPr lang="en-US" smtClean="0"/>
              <a:t>‹#›</a:t>
            </a:fld>
            <a:endParaRPr lang="en-US"/>
          </a:p>
        </p:txBody>
      </p:sp>
    </p:spTree>
    <p:extLst>
      <p:ext uri="{BB962C8B-B14F-4D97-AF65-F5344CB8AC3E}">
        <p14:creationId xmlns:p14="http://schemas.microsoft.com/office/powerpoint/2010/main" val="3626401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84495-61FC-4072-A67F-850056F1C2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BB1606-02C8-473A-ABCF-2B7593AFF3B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57C7BC-5552-4214-A7E2-C7DF2BC73225}"/>
              </a:ext>
            </a:extLst>
          </p:cNvPr>
          <p:cNvSpPr>
            <a:spLocks noGrp="1"/>
          </p:cNvSpPr>
          <p:nvPr>
            <p:ph type="dt" sz="half" idx="10"/>
          </p:nvPr>
        </p:nvSpPr>
        <p:spPr/>
        <p:txBody>
          <a:bodyPr/>
          <a:lstStyle/>
          <a:p>
            <a:fld id="{70B8DC8E-3F48-40A3-9E1F-8912CEF75CDF}" type="datetimeFigureOut">
              <a:rPr lang="en-US" smtClean="0"/>
              <a:t>11/27/18</a:t>
            </a:fld>
            <a:endParaRPr lang="en-US"/>
          </a:p>
        </p:txBody>
      </p:sp>
      <p:sp>
        <p:nvSpPr>
          <p:cNvPr id="5" name="Footer Placeholder 4">
            <a:extLst>
              <a:ext uri="{FF2B5EF4-FFF2-40B4-BE49-F238E27FC236}">
                <a16:creationId xmlns:a16="http://schemas.microsoft.com/office/drawing/2014/main" id="{55DF0C7A-B26D-4A7F-9ADA-D85EB8344B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CCEB7A-BB53-4416-AD06-D318280F40BB}"/>
              </a:ext>
            </a:extLst>
          </p:cNvPr>
          <p:cNvSpPr>
            <a:spLocks noGrp="1"/>
          </p:cNvSpPr>
          <p:nvPr>
            <p:ph type="sldNum" sz="quarter" idx="12"/>
          </p:nvPr>
        </p:nvSpPr>
        <p:spPr/>
        <p:txBody>
          <a:bodyPr/>
          <a:lstStyle/>
          <a:p>
            <a:fld id="{DD284F7D-C087-42E8-86BE-4DEA499F9AF7}" type="slidenum">
              <a:rPr lang="en-US" smtClean="0"/>
              <a:t>‹#›</a:t>
            </a:fld>
            <a:endParaRPr lang="en-US"/>
          </a:p>
        </p:txBody>
      </p:sp>
    </p:spTree>
    <p:extLst>
      <p:ext uri="{BB962C8B-B14F-4D97-AF65-F5344CB8AC3E}">
        <p14:creationId xmlns:p14="http://schemas.microsoft.com/office/powerpoint/2010/main" val="4081742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7C6E0-EE36-4BEE-A9B5-65B9BCFB747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6D93CB2-C3D5-490A-8F9E-420396C938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E080B48-E9B8-470C-8DDB-9ABAE4669BCE}"/>
              </a:ext>
            </a:extLst>
          </p:cNvPr>
          <p:cNvSpPr>
            <a:spLocks noGrp="1"/>
          </p:cNvSpPr>
          <p:nvPr>
            <p:ph type="dt" sz="half" idx="10"/>
          </p:nvPr>
        </p:nvSpPr>
        <p:spPr/>
        <p:txBody>
          <a:bodyPr/>
          <a:lstStyle/>
          <a:p>
            <a:fld id="{70B8DC8E-3F48-40A3-9E1F-8912CEF75CDF}" type="datetimeFigureOut">
              <a:rPr lang="en-US" smtClean="0"/>
              <a:t>11/27/18</a:t>
            </a:fld>
            <a:endParaRPr lang="en-US"/>
          </a:p>
        </p:txBody>
      </p:sp>
      <p:sp>
        <p:nvSpPr>
          <p:cNvPr id="5" name="Footer Placeholder 4">
            <a:extLst>
              <a:ext uri="{FF2B5EF4-FFF2-40B4-BE49-F238E27FC236}">
                <a16:creationId xmlns:a16="http://schemas.microsoft.com/office/drawing/2014/main" id="{D5AD05FB-00FD-4D75-A589-E64E8A63D2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EDE169-DBCB-46EA-9299-AAF67FC4E2AF}"/>
              </a:ext>
            </a:extLst>
          </p:cNvPr>
          <p:cNvSpPr>
            <a:spLocks noGrp="1"/>
          </p:cNvSpPr>
          <p:nvPr>
            <p:ph type="sldNum" sz="quarter" idx="12"/>
          </p:nvPr>
        </p:nvSpPr>
        <p:spPr/>
        <p:txBody>
          <a:bodyPr/>
          <a:lstStyle/>
          <a:p>
            <a:fld id="{DD284F7D-C087-42E8-86BE-4DEA499F9AF7}" type="slidenum">
              <a:rPr lang="en-US" smtClean="0"/>
              <a:t>‹#›</a:t>
            </a:fld>
            <a:endParaRPr lang="en-US"/>
          </a:p>
        </p:txBody>
      </p:sp>
    </p:spTree>
    <p:extLst>
      <p:ext uri="{BB962C8B-B14F-4D97-AF65-F5344CB8AC3E}">
        <p14:creationId xmlns:p14="http://schemas.microsoft.com/office/powerpoint/2010/main" val="3663807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19081-4535-4F47-8F98-C06C6F5668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FD97D6-E49E-4EDD-9C9D-795A97C10B0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7F51B6B-87E1-4D31-BF5B-1BBF1716B59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E9F2991-2884-4FE0-8114-827F165905E6}"/>
              </a:ext>
            </a:extLst>
          </p:cNvPr>
          <p:cNvSpPr>
            <a:spLocks noGrp="1"/>
          </p:cNvSpPr>
          <p:nvPr>
            <p:ph type="dt" sz="half" idx="10"/>
          </p:nvPr>
        </p:nvSpPr>
        <p:spPr/>
        <p:txBody>
          <a:bodyPr/>
          <a:lstStyle/>
          <a:p>
            <a:fld id="{70B8DC8E-3F48-40A3-9E1F-8912CEF75CDF}" type="datetimeFigureOut">
              <a:rPr lang="en-US" smtClean="0"/>
              <a:t>11/27/18</a:t>
            </a:fld>
            <a:endParaRPr lang="en-US"/>
          </a:p>
        </p:txBody>
      </p:sp>
      <p:sp>
        <p:nvSpPr>
          <p:cNvPr id="6" name="Footer Placeholder 5">
            <a:extLst>
              <a:ext uri="{FF2B5EF4-FFF2-40B4-BE49-F238E27FC236}">
                <a16:creationId xmlns:a16="http://schemas.microsoft.com/office/drawing/2014/main" id="{1ADA61EF-EAE6-4D9C-8EC4-DE3CD73E07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99362F-339F-4FF2-817A-B6B771D2FC3A}"/>
              </a:ext>
            </a:extLst>
          </p:cNvPr>
          <p:cNvSpPr>
            <a:spLocks noGrp="1"/>
          </p:cNvSpPr>
          <p:nvPr>
            <p:ph type="sldNum" sz="quarter" idx="12"/>
          </p:nvPr>
        </p:nvSpPr>
        <p:spPr/>
        <p:txBody>
          <a:bodyPr/>
          <a:lstStyle/>
          <a:p>
            <a:fld id="{DD284F7D-C087-42E8-86BE-4DEA499F9AF7}" type="slidenum">
              <a:rPr lang="en-US" smtClean="0"/>
              <a:t>‹#›</a:t>
            </a:fld>
            <a:endParaRPr lang="en-US"/>
          </a:p>
        </p:txBody>
      </p:sp>
    </p:spTree>
    <p:extLst>
      <p:ext uri="{BB962C8B-B14F-4D97-AF65-F5344CB8AC3E}">
        <p14:creationId xmlns:p14="http://schemas.microsoft.com/office/powerpoint/2010/main" val="3028261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C7781-7FC8-4E0F-A14C-8122B880C6D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B364B5A-AA09-43F0-8021-8F0A404171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378BFF8-1011-41B5-8482-2CB965AB0B0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BBB291-CE4C-46C7-B97B-CCBF409F39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28204C9-83E4-42FE-9F7F-93FF82B3A91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4D723E3-086D-404A-832E-3456D692BE9D}"/>
              </a:ext>
            </a:extLst>
          </p:cNvPr>
          <p:cNvSpPr>
            <a:spLocks noGrp="1"/>
          </p:cNvSpPr>
          <p:nvPr>
            <p:ph type="dt" sz="half" idx="10"/>
          </p:nvPr>
        </p:nvSpPr>
        <p:spPr/>
        <p:txBody>
          <a:bodyPr/>
          <a:lstStyle/>
          <a:p>
            <a:fld id="{70B8DC8E-3F48-40A3-9E1F-8912CEF75CDF}" type="datetimeFigureOut">
              <a:rPr lang="en-US" smtClean="0"/>
              <a:t>11/27/18</a:t>
            </a:fld>
            <a:endParaRPr lang="en-US"/>
          </a:p>
        </p:txBody>
      </p:sp>
      <p:sp>
        <p:nvSpPr>
          <p:cNvPr id="8" name="Footer Placeholder 7">
            <a:extLst>
              <a:ext uri="{FF2B5EF4-FFF2-40B4-BE49-F238E27FC236}">
                <a16:creationId xmlns:a16="http://schemas.microsoft.com/office/drawing/2014/main" id="{9032DEFF-B742-4E73-A691-EBF9ABBE055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3E622CE-1E9E-452B-8CA3-374A6700A8CF}"/>
              </a:ext>
            </a:extLst>
          </p:cNvPr>
          <p:cNvSpPr>
            <a:spLocks noGrp="1"/>
          </p:cNvSpPr>
          <p:nvPr>
            <p:ph type="sldNum" sz="quarter" idx="12"/>
          </p:nvPr>
        </p:nvSpPr>
        <p:spPr/>
        <p:txBody>
          <a:bodyPr/>
          <a:lstStyle/>
          <a:p>
            <a:fld id="{DD284F7D-C087-42E8-86BE-4DEA499F9AF7}" type="slidenum">
              <a:rPr lang="en-US" smtClean="0"/>
              <a:t>‹#›</a:t>
            </a:fld>
            <a:endParaRPr lang="en-US"/>
          </a:p>
        </p:txBody>
      </p:sp>
    </p:spTree>
    <p:extLst>
      <p:ext uri="{BB962C8B-B14F-4D97-AF65-F5344CB8AC3E}">
        <p14:creationId xmlns:p14="http://schemas.microsoft.com/office/powerpoint/2010/main" val="2972118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7209E-93E8-4BAD-8658-F7591EB0695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95D8883-7173-4EA4-A2FD-4038F14F499B}"/>
              </a:ext>
            </a:extLst>
          </p:cNvPr>
          <p:cNvSpPr>
            <a:spLocks noGrp="1"/>
          </p:cNvSpPr>
          <p:nvPr>
            <p:ph type="dt" sz="half" idx="10"/>
          </p:nvPr>
        </p:nvSpPr>
        <p:spPr/>
        <p:txBody>
          <a:bodyPr/>
          <a:lstStyle/>
          <a:p>
            <a:fld id="{70B8DC8E-3F48-40A3-9E1F-8912CEF75CDF}" type="datetimeFigureOut">
              <a:rPr lang="en-US" smtClean="0"/>
              <a:t>11/27/18</a:t>
            </a:fld>
            <a:endParaRPr lang="en-US"/>
          </a:p>
        </p:txBody>
      </p:sp>
      <p:sp>
        <p:nvSpPr>
          <p:cNvPr id="4" name="Footer Placeholder 3">
            <a:extLst>
              <a:ext uri="{FF2B5EF4-FFF2-40B4-BE49-F238E27FC236}">
                <a16:creationId xmlns:a16="http://schemas.microsoft.com/office/drawing/2014/main" id="{008EB3EE-A45B-4C1C-BC66-3534F424721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E0DEC40-517F-4086-BA39-59DF6CC03CD2}"/>
              </a:ext>
            </a:extLst>
          </p:cNvPr>
          <p:cNvSpPr>
            <a:spLocks noGrp="1"/>
          </p:cNvSpPr>
          <p:nvPr>
            <p:ph type="sldNum" sz="quarter" idx="12"/>
          </p:nvPr>
        </p:nvSpPr>
        <p:spPr/>
        <p:txBody>
          <a:bodyPr/>
          <a:lstStyle/>
          <a:p>
            <a:fld id="{DD284F7D-C087-42E8-86BE-4DEA499F9AF7}" type="slidenum">
              <a:rPr lang="en-US" smtClean="0"/>
              <a:t>‹#›</a:t>
            </a:fld>
            <a:endParaRPr lang="en-US"/>
          </a:p>
        </p:txBody>
      </p:sp>
    </p:spTree>
    <p:extLst>
      <p:ext uri="{BB962C8B-B14F-4D97-AF65-F5344CB8AC3E}">
        <p14:creationId xmlns:p14="http://schemas.microsoft.com/office/powerpoint/2010/main" val="225008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1CFBF1-B926-4442-95D0-CF1347EEBD34}"/>
              </a:ext>
            </a:extLst>
          </p:cNvPr>
          <p:cNvSpPr>
            <a:spLocks noGrp="1"/>
          </p:cNvSpPr>
          <p:nvPr>
            <p:ph type="dt" sz="half" idx="10"/>
          </p:nvPr>
        </p:nvSpPr>
        <p:spPr/>
        <p:txBody>
          <a:bodyPr/>
          <a:lstStyle/>
          <a:p>
            <a:fld id="{70B8DC8E-3F48-40A3-9E1F-8912CEF75CDF}" type="datetimeFigureOut">
              <a:rPr lang="en-US" smtClean="0"/>
              <a:t>11/27/18</a:t>
            </a:fld>
            <a:endParaRPr lang="en-US"/>
          </a:p>
        </p:txBody>
      </p:sp>
      <p:sp>
        <p:nvSpPr>
          <p:cNvPr id="3" name="Footer Placeholder 2">
            <a:extLst>
              <a:ext uri="{FF2B5EF4-FFF2-40B4-BE49-F238E27FC236}">
                <a16:creationId xmlns:a16="http://schemas.microsoft.com/office/drawing/2014/main" id="{07581438-8912-4E1F-AC5E-158248F896B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5D146C-D796-4507-B2BF-B391FF40EEA7}"/>
              </a:ext>
            </a:extLst>
          </p:cNvPr>
          <p:cNvSpPr>
            <a:spLocks noGrp="1"/>
          </p:cNvSpPr>
          <p:nvPr>
            <p:ph type="sldNum" sz="quarter" idx="12"/>
          </p:nvPr>
        </p:nvSpPr>
        <p:spPr/>
        <p:txBody>
          <a:bodyPr/>
          <a:lstStyle/>
          <a:p>
            <a:fld id="{DD284F7D-C087-42E8-86BE-4DEA499F9AF7}" type="slidenum">
              <a:rPr lang="en-US" smtClean="0"/>
              <a:t>‹#›</a:t>
            </a:fld>
            <a:endParaRPr lang="en-US"/>
          </a:p>
        </p:txBody>
      </p:sp>
    </p:spTree>
    <p:extLst>
      <p:ext uri="{BB962C8B-B14F-4D97-AF65-F5344CB8AC3E}">
        <p14:creationId xmlns:p14="http://schemas.microsoft.com/office/powerpoint/2010/main" val="1601279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383CA-71B1-4F56-ADF0-E862F7F049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D19E3FA-FDB8-4A32-B509-932E008582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E9FF1D5-8652-4CC5-973B-DD0F916F3F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5BF6ADD-9888-4E35-8FB5-6093DEF8DB2D}"/>
              </a:ext>
            </a:extLst>
          </p:cNvPr>
          <p:cNvSpPr>
            <a:spLocks noGrp="1"/>
          </p:cNvSpPr>
          <p:nvPr>
            <p:ph type="dt" sz="half" idx="10"/>
          </p:nvPr>
        </p:nvSpPr>
        <p:spPr/>
        <p:txBody>
          <a:bodyPr/>
          <a:lstStyle/>
          <a:p>
            <a:fld id="{70B8DC8E-3F48-40A3-9E1F-8912CEF75CDF}" type="datetimeFigureOut">
              <a:rPr lang="en-US" smtClean="0"/>
              <a:t>11/27/18</a:t>
            </a:fld>
            <a:endParaRPr lang="en-US"/>
          </a:p>
        </p:txBody>
      </p:sp>
      <p:sp>
        <p:nvSpPr>
          <p:cNvPr id="6" name="Footer Placeholder 5">
            <a:extLst>
              <a:ext uri="{FF2B5EF4-FFF2-40B4-BE49-F238E27FC236}">
                <a16:creationId xmlns:a16="http://schemas.microsoft.com/office/drawing/2014/main" id="{AC2C2C63-BF95-410A-97A6-F21A76EA23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87203B-059D-4183-AC00-8E2B32FC3C39}"/>
              </a:ext>
            </a:extLst>
          </p:cNvPr>
          <p:cNvSpPr>
            <a:spLocks noGrp="1"/>
          </p:cNvSpPr>
          <p:nvPr>
            <p:ph type="sldNum" sz="quarter" idx="12"/>
          </p:nvPr>
        </p:nvSpPr>
        <p:spPr/>
        <p:txBody>
          <a:bodyPr/>
          <a:lstStyle/>
          <a:p>
            <a:fld id="{DD284F7D-C087-42E8-86BE-4DEA499F9AF7}" type="slidenum">
              <a:rPr lang="en-US" smtClean="0"/>
              <a:t>‹#›</a:t>
            </a:fld>
            <a:endParaRPr lang="en-US"/>
          </a:p>
        </p:txBody>
      </p:sp>
    </p:spTree>
    <p:extLst>
      <p:ext uri="{BB962C8B-B14F-4D97-AF65-F5344CB8AC3E}">
        <p14:creationId xmlns:p14="http://schemas.microsoft.com/office/powerpoint/2010/main" val="1408080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EB052-9372-49F6-B49A-38E7B032C3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185FF0-7D20-493C-B6DA-929000BCD7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5E2762D-2E4F-41F5-93E3-9347C1BB3B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36B1B22-B2E8-47D8-BDBC-765976B19841}"/>
              </a:ext>
            </a:extLst>
          </p:cNvPr>
          <p:cNvSpPr>
            <a:spLocks noGrp="1"/>
          </p:cNvSpPr>
          <p:nvPr>
            <p:ph type="dt" sz="half" idx="10"/>
          </p:nvPr>
        </p:nvSpPr>
        <p:spPr/>
        <p:txBody>
          <a:bodyPr/>
          <a:lstStyle/>
          <a:p>
            <a:fld id="{70B8DC8E-3F48-40A3-9E1F-8912CEF75CDF}" type="datetimeFigureOut">
              <a:rPr lang="en-US" smtClean="0"/>
              <a:t>11/27/18</a:t>
            </a:fld>
            <a:endParaRPr lang="en-US"/>
          </a:p>
        </p:txBody>
      </p:sp>
      <p:sp>
        <p:nvSpPr>
          <p:cNvPr id="6" name="Footer Placeholder 5">
            <a:extLst>
              <a:ext uri="{FF2B5EF4-FFF2-40B4-BE49-F238E27FC236}">
                <a16:creationId xmlns:a16="http://schemas.microsoft.com/office/drawing/2014/main" id="{0C4095E8-0C70-4DD5-9609-FCBBA102FE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B4D5AB-C4B0-4299-AE8F-51BA920A841C}"/>
              </a:ext>
            </a:extLst>
          </p:cNvPr>
          <p:cNvSpPr>
            <a:spLocks noGrp="1"/>
          </p:cNvSpPr>
          <p:nvPr>
            <p:ph type="sldNum" sz="quarter" idx="12"/>
          </p:nvPr>
        </p:nvSpPr>
        <p:spPr/>
        <p:txBody>
          <a:bodyPr/>
          <a:lstStyle/>
          <a:p>
            <a:fld id="{DD284F7D-C087-42E8-86BE-4DEA499F9AF7}" type="slidenum">
              <a:rPr lang="en-US" smtClean="0"/>
              <a:t>‹#›</a:t>
            </a:fld>
            <a:endParaRPr lang="en-US"/>
          </a:p>
        </p:txBody>
      </p:sp>
    </p:spTree>
    <p:extLst>
      <p:ext uri="{BB962C8B-B14F-4D97-AF65-F5344CB8AC3E}">
        <p14:creationId xmlns:p14="http://schemas.microsoft.com/office/powerpoint/2010/main" val="2771713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7CB904E-A336-4501-A82D-AB5D605874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C7A7E4-15B2-4322-846E-68C3CD9C9E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F3A9D5-E460-449B-A517-2E37B4869E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8DC8E-3F48-40A3-9E1F-8912CEF75CDF}" type="datetimeFigureOut">
              <a:rPr lang="en-US" smtClean="0"/>
              <a:t>11/27/18</a:t>
            </a:fld>
            <a:endParaRPr lang="en-US"/>
          </a:p>
        </p:txBody>
      </p:sp>
      <p:sp>
        <p:nvSpPr>
          <p:cNvPr id="5" name="Footer Placeholder 4">
            <a:extLst>
              <a:ext uri="{FF2B5EF4-FFF2-40B4-BE49-F238E27FC236}">
                <a16:creationId xmlns:a16="http://schemas.microsoft.com/office/drawing/2014/main" id="{1A350765-77CC-4723-A067-BB2A8B42B5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07F2F5F-6A2C-4218-B436-2B125A3CAD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284F7D-C087-42E8-86BE-4DEA499F9AF7}" type="slidenum">
              <a:rPr lang="en-US" smtClean="0"/>
              <a:t>‹#›</a:t>
            </a:fld>
            <a:endParaRPr lang="en-US"/>
          </a:p>
        </p:txBody>
      </p:sp>
    </p:spTree>
    <p:extLst>
      <p:ext uri="{BB962C8B-B14F-4D97-AF65-F5344CB8AC3E}">
        <p14:creationId xmlns:p14="http://schemas.microsoft.com/office/powerpoint/2010/main" val="1383175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BEC79-2FB1-4072-96E5-4524928603E0}"/>
              </a:ext>
            </a:extLst>
          </p:cNvPr>
          <p:cNvSpPr>
            <a:spLocks noGrp="1"/>
          </p:cNvSpPr>
          <p:nvPr>
            <p:ph type="ctrTitle"/>
          </p:nvPr>
        </p:nvSpPr>
        <p:spPr>
          <a:xfrm>
            <a:off x="1524000" y="-681037"/>
            <a:ext cx="9144000" cy="1951037"/>
          </a:xfrm>
        </p:spPr>
        <p:txBody>
          <a:bodyPr>
            <a:normAutofit/>
          </a:bodyPr>
          <a:lstStyle/>
          <a:p>
            <a:r>
              <a:rPr lang="en-US" sz="4800" dirty="0"/>
              <a:t>What We’ll Cover Today</a:t>
            </a:r>
          </a:p>
        </p:txBody>
      </p:sp>
      <p:pic>
        <p:nvPicPr>
          <p:cNvPr id="7" name="LL-PPT.jpg">
            <a:extLst>
              <a:ext uri="{FF2B5EF4-FFF2-40B4-BE49-F238E27FC236}">
                <a16:creationId xmlns:a16="http://schemas.microsoft.com/office/drawing/2014/main" id="{4F4C20EE-FEAD-D240-9A8D-C3944557DAB5}"/>
              </a:ext>
            </a:extLst>
          </p:cNvPr>
          <p:cNvPicPr/>
          <p:nvPr/>
        </p:nvPicPr>
        <p:blipFill>
          <a:blip r:embed="rId2">
            <a:extLst/>
          </a:blip>
          <a:stretch>
            <a:fillRect/>
          </a:stretch>
        </p:blipFill>
        <p:spPr>
          <a:xfrm>
            <a:off x="1" y="0"/>
            <a:ext cx="12191999" cy="6858000"/>
          </a:xfrm>
          <a:prstGeom prst="rect">
            <a:avLst/>
          </a:prstGeom>
          <a:ln w="12700">
            <a:miter lim="400000"/>
          </a:ln>
        </p:spPr>
      </p:pic>
      <p:sp>
        <p:nvSpPr>
          <p:cNvPr id="3" name="Subtitle 2">
            <a:extLst>
              <a:ext uri="{FF2B5EF4-FFF2-40B4-BE49-F238E27FC236}">
                <a16:creationId xmlns:a16="http://schemas.microsoft.com/office/drawing/2014/main" id="{8203C18C-6D78-4ED3-9388-59A7169DF94C}"/>
              </a:ext>
            </a:extLst>
          </p:cNvPr>
          <p:cNvSpPr>
            <a:spLocks noGrp="1"/>
          </p:cNvSpPr>
          <p:nvPr>
            <p:ph type="subTitle" idx="1"/>
          </p:nvPr>
        </p:nvSpPr>
        <p:spPr>
          <a:xfrm>
            <a:off x="0" y="2501900"/>
            <a:ext cx="12192000" cy="4356100"/>
          </a:xfrm>
        </p:spPr>
        <p:txBody>
          <a:bodyPr>
            <a:normAutofit/>
          </a:bodyPr>
          <a:lstStyle/>
          <a:p>
            <a:pPr marL="228600" indent="-228600" algn="just">
              <a:lnSpc>
                <a:spcPct val="100000"/>
              </a:lnSpc>
              <a:buFont typeface="Arial" panose="020B0604020202020204" pitchFamily="34" charset="0"/>
              <a:buChar char="•"/>
            </a:pPr>
            <a:r>
              <a:rPr lang="en-US" dirty="0">
                <a:solidFill>
                  <a:schemeClr val="bg1"/>
                </a:solidFill>
              </a:rPr>
              <a:t>Definition of a “zombie” property</a:t>
            </a:r>
          </a:p>
          <a:p>
            <a:pPr marL="685800" lvl="3" indent="-228600" algn="just">
              <a:lnSpc>
                <a:spcPct val="100000"/>
              </a:lnSpc>
              <a:spcBef>
                <a:spcPts val="1000"/>
              </a:spcBef>
              <a:buFont typeface="Arial" panose="020B0604020202020204" pitchFamily="34" charset="0"/>
              <a:buChar char="•"/>
            </a:pPr>
            <a:r>
              <a:rPr lang="en-US" sz="2400" dirty="0">
                <a:solidFill>
                  <a:schemeClr val="bg1"/>
                </a:solidFill>
              </a:rPr>
              <a:t>How many zombie properties are there, and where are they?</a:t>
            </a:r>
          </a:p>
          <a:p>
            <a:pPr marL="685800" lvl="3" indent="-228600" algn="just">
              <a:lnSpc>
                <a:spcPct val="100000"/>
              </a:lnSpc>
              <a:spcBef>
                <a:spcPts val="1000"/>
              </a:spcBef>
              <a:buFont typeface="Arial" panose="020B0604020202020204" pitchFamily="34" charset="0"/>
              <a:buChar char="•"/>
            </a:pPr>
            <a:r>
              <a:rPr lang="en-US" sz="2400" dirty="0">
                <a:solidFill>
                  <a:schemeClr val="bg1"/>
                </a:solidFill>
              </a:rPr>
              <a:t>Foreclosure challenges</a:t>
            </a:r>
          </a:p>
          <a:p>
            <a:pPr marL="228600" indent="-228600" algn="just">
              <a:lnSpc>
                <a:spcPct val="100000"/>
              </a:lnSpc>
              <a:buFont typeface="Arial" panose="020B0604020202020204" pitchFamily="34" charset="0"/>
              <a:buChar char="•"/>
            </a:pPr>
            <a:r>
              <a:rPr lang="en-US" dirty="0">
                <a:solidFill>
                  <a:schemeClr val="bg1"/>
                </a:solidFill>
              </a:rPr>
              <a:t>Legal issues and potential remedies—vacant property foreclosure statutes</a:t>
            </a:r>
          </a:p>
          <a:p>
            <a:pPr marL="228600" indent="-228600" algn="just">
              <a:lnSpc>
                <a:spcPct val="100000"/>
              </a:lnSpc>
              <a:buFont typeface="Arial" panose="020B0604020202020204" pitchFamily="34" charset="0"/>
              <a:buChar char="•"/>
            </a:pPr>
            <a:r>
              <a:rPr lang="en-US" dirty="0">
                <a:solidFill>
                  <a:schemeClr val="bg1"/>
                </a:solidFill>
              </a:rPr>
              <a:t>Servicing issues	</a:t>
            </a:r>
          </a:p>
          <a:p>
            <a:pPr marL="228600" indent="-228600" algn="just">
              <a:lnSpc>
                <a:spcPct val="100000"/>
              </a:lnSpc>
              <a:buFont typeface="Arial" panose="020B0604020202020204" pitchFamily="34" charset="0"/>
              <a:buChar char="•"/>
            </a:pPr>
            <a:r>
              <a:rPr lang="en-US" dirty="0">
                <a:solidFill>
                  <a:schemeClr val="bg1"/>
                </a:solidFill>
              </a:rPr>
              <a:t>Property preservation challenges</a:t>
            </a:r>
          </a:p>
          <a:p>
            <a:pPr marL="228600" indent="-228600" algn="just">
              <a:lnSpc>
                <a:spcPct val="100000"/>
              </a:lnSpc>
              <a:buFont typeface="Arial" panose="020B0604020202020204" pitchFamily="34" charset="0"/>
              <a:buChar char="•"/>
            </a:pPr>
            <a:r>
              <a:rPr lang="en-US" dirty="0">
                <a:solidFill>
                  <a:schemeClr val="bg1"/>
                </a:solidFill>
              </a:rPr>
              <a:t>Q&amp;A </a:t>
            </a:r>
          </a:p>
          <a:p>
            <a:pPr algn="just">
              <a:lnSpc>
                <a:spcPct val="120000"/>
              </a:lnSpc>
            </a:pPr>
            <a:endParaRPr lang="en-US" dirty="0"/>
          </a:p>
          <a:p>
            <a:pPr algn="just">
              <a:lnSpc>
                <a:spcPct val="120000"/>
              </a:lnSpc>
            </a:pPr>
            <a:endParaRPr lang="en-US" dirty="0"/>
          </a:p>
          <a:p>
            <a:endParaRPr lang="en-US" dirty="0"/>
          </a:p>
        </p:txBody>
      </p:sp>
    </p:spTree>
    <p:extLst>
      <p:ext uri="{BB962C8B-B14F-4D97-AF65-F5344CB8AC3E}">
        <p14:creationId xmlns:p14="http://schemas.microsoft.com/office/powerpoint/2010/main" val="34589766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FD299-AE1F-481D-94D1-CA225DEF46B5}"/>
              </a:ext>
            </a:extLst>
          </p:cNvPr>
          <p:cNvSpPr>
            <a:spLocks noGrp="1"/>
          </p:cNvSpPr>
          <p:nvPr>
            <p:ph type="title"/>
          </p:nvPr>
        </p:nvSpPr>
        <p:spPr/>
        <p:txBody>
          <a:bodyPr/>
          <a:lstStyle/>
          <a:p>
            <a:r>
              <a:rPr lang="en-US" dirty="0"/>
              <a:t>The need for uniform definition of “vacant” or “abandoned”</a:t>
            </a:r>
          </a:p>
        </p:txBody>
      </p:sp>
      <p:pic>
        <p:nvPicPr>
          <p:cNvPr id="4" name="LL-PPT.jpg">
            <a:extLst>
              <a:ext uri="{FF2B5EF4-FFF2-40B4-BE49-F238E27FC236}">
                <a16:creationId xmlns:a16="http://schemas.microsoft.com/office/drawing/2014/main" id="{17A18CFF-2403-A04F-A199-B376101DBB79}"/>
              </a:ext>
            </a:extLst>
          </p:cNvPr>
          <p:cNvPicPr/>
          <p:nvPr/>
        </p:nvPicPr>
        <p:blipFill>
          <a:blip r:embed="rId2">
            <a:extLst/>
          </a:blip>
          <a:stretch>
            <a:fillRect/>
          </a:stretch>
        </p:blipFill>
        <p:spPr>
          <a:xfrm>
            <a:off x="1" y="0"/>
            <a:ext cx="12191999" cy="6858000"/>
          </a:xfrm>
          <a:prstGeom prst="rect">
            <a:avLst/>
          </a:prstGeom>
          <a:ln w="12700">
            <a:miter lim="400000"/>
          </a:ln>
        </p:spPr>
      </p:pic>
      <p:sp>
        <p:nvSpPr>
          <p:cNvPr id="3" name="Content Placeholder 2">
            <a:extLst>
              <a:ext uri="{FF2B5EF4-FFF2-40B4-BE49-F238E27FC236}">
                <a16:creationId xmlns:a16="http://schemas.microsoft.com/office/drawing/2014/main" id="{74F3947F-FD67-4C99-8BF2-673B68E4ED8A}"/>
              </a:ext>
            </a:extLst>
          </p:cNvPr>
          <p:cNvSpPr>
            <a:spLocks noGrp="1"/>
          </p:cNvSpPr>
          <p:nvPr>
            <p:ph idx="1"/>
          </p:nvPr>
        </p:nvSpPr>
        <p:spPr>
          <a:xfrm>
            <a:off x="2" y="2506662"/>
            <a:ext cx="12191998" cy="4351338"/>
          </a:xfrm>
        </p:spPr>
        <p:txBody>
          <a:bodyPr>
            <a:normAutofit fontScale="40000" lnSpcReduction="20000"/>
          </a:bodyPr>
          <a:lstStyle/>
          <a:p>
            <a:pPr>
              <a:lnSpc>
                <a:spcPct val="120000"/>
              </a:lnSpc>
            </a:pPr>
            <a:r>
              <a:rPr lang="en-US" sz="6000" dirty="0">
                <a:solidFill>
                  <a:schemeClr val="bg1"/>
                </a:solidFill>
              </a:rPr>
              <a:t>As noted above, there are widely varying interpretations of what meets the criteria for a “vacant” or” abandoned” property, and the need for a uniform definition is paramount.</a:t>
            </a:r>
          </a:p>
          <a:p>
            <a:pPr>
              <a:lnSpc>
                <a:spcPct val="120000"/>
              </a:lnSpc>
            </a:pPr>
            <a:r>
              <a:rPr lang="en-US" sz="6000" dirty="0">
                <a:solidFill>
                  <a:schemeClr val="bg1"/>
                </a:solidFill>
              </a:rPr>
              <a:t>A model definition should include all of the criteria listed above, including:</a:t>
            </a:r>
          </a:p>
          <a:p>
            <a:pPr marL="685800" lvl="3" fontAlgn="base">
              <a:lnSpc>
                <a:spcPct val="120000"/>
              </a:lnSpc>
              <a:spcBef>
                <a:spcPts val="1000"/>
              </a:spcBef>
            </a:pPr>
            <a:r>
              <a:rPr lang="en-US" sz="5800" dirty="0">
                <a:solidFill>
                  <a:schemeClr val="bg1"/>
                </a:solidFill>
              </a:rPr>
              <a:t>Physical condition of a structure;</a:t>
            </a:r>
          </a:p>
          <a:p>
            <a:pPr marL="685800" lvl="3" fontAlgn="base">
              <a:lnSpc>
                <a:spcPct val="120000"/>
              </a:lnSpc>
              <a:spcBef>
                <a:spcPts val="1000"/>
              </a:spcBef>
            </a:pPr>
            <a:r>
              <a:rPr lang="en-US" sz="5800" dirty="0">
                <a:solidFill>
                  <a:schemeClr val="bg1"/>
                </a:solidFill>
              </a:rPr>
              <a:t>Whether utilities are shut off;</a:t>
            </a:r>
          </a:p>
          <a:p>
            <a:pPr marL="685800" lvl="3" fontAlgn="base">
              <a:lnSpc>
                <a:spcPct val="120000"/>
              </a:lnSpc>
              <a:spcBef>
                <a:spcPts val="1000"/>
              </a:spcBef>
            </a:pPr>
            <a:r>
              <a:rPr lang="en-US" sz="5800" dirty="0">
                <a:solidFill>
                  <a:schemeClr val="bg1"/>
                </a:solidFill>
              </a:rPr>
              <a:t>Whether grass and weeds are overgrown;</a:t>
            </a:r>
          </a:p>
          <a:p>
            <a:pPr marL="685800" lvl="3" fontAlgn="base">
              <a:lnSpc>
                <a:spcPct val="120000"/>
              </a:lnSpc>
              <a:spcBef>
                <a:spcPts val="1000"/>
              </a:spcBef>
            </a:pPr>
            <a:r>
              <a:rPr lang="en-US" sz="5800" dirty="0">
                <a:solidFill>
                  <a:schemeClr val="bg1"/>
                </a:solidFill>
              </a:rPr>
              <a:t>Whether the property is boarded up; and</a:t>
            </a:r>
          </a:p>
          <a:p>
            <a:pPr marL="685800" lvl="3" fontAlgn="base">
              <a:lnSpc>
                <a:spcPct val="120000"/>
              </a:lnSpc>
              <a:spcBef>
                <a:spcPts val="1000"/>
              </a:spcBef>
            </a:pPr>
            <a:r>
              <a:rPr lang="en-US" sz="5800" dirty="0">
                <a:solidFill>
                  <a:schemeClr val="bg1"/>
                </a:solidFill>
              </a:rPr>
              <a:t>Other criteria as noted above.</a:t>
            </a:r>
          </a:p>
          <a:p>
            <a:endParaRPr lang="en-US" dirty="0"/>
          </a:p>
          <a:p>
            <a:endParaRPr lang="en-US" dirty="0"/>
          </a:p>
        </p:txBody>
      </p:sp>
    </p:spTree>
    <p:extLst>
      <p:ext uri="{BB962C8B-B14F-4D97-AF65-F5344CB8AC3E}">
        <p14:creationId xmlns:p14="http://schemas.microsoft.com/office/powerpoint/2010/main" val="1956351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LL-PPT.jpg">
            <a:extLst>
              <a:ext uri="{FF2B5EF4-FFF2-40B4-BE49-F238E27FC236}">
                <a16:creationId xmlns:a16="http://schemas.microsoft.com/office/drawing/2014/main" id="{E200C376-6503-194C-A168-31260C093C7D}"/>
              </a:ext>
            </a:extLst>
          </p:cNvPr>
          <p:cNvPicPr/>
          <p:nvPr/>
        </p:nvPicPr>
        <p:blipFill>
          <a:blip r:embed="rId2">
            <a:extLst/>
          </a:blip>
          <a:stretch>
            <a:fillRect/>
          </a:stretch>
        </p:blipFill>
        <p:spPr>
          <a:xfrm>
            <a:off x="1" y="0"/>
            <a:ext cx="12191999" cy="6858000"/>
          </a:xfrm>
          <a:prstGeom prst="rect">
            <a:avLst/>
          </a:prstGeom>
          <a:ln w="12700">
            <a:miter lim="400000"/>
          </a:ln>
        </p:spPr>
      </p:pic>
      <p:sp>
        <p:nvSpPr>
          <p:cNvPr id="2" name="Title 1">
            <a:extLst>
              <a:ext uri="{FF2B5EF4-FFF2-40B4-BE49-F238E27FC236}">
                <a16:creationId xmlns:a16="http://schemas.microsoft.com/office/drawing/2014/main" id="{4ACFD299-AE1F-481D-94D1-CA225DEF46B5}"/>
              </a:ext>
            </a:extLst>
          </p:cNvPr>
          <p:cNvSpPr>
            <a:spLocks noGrp="1"/>
          </p:cNvSpPr>
          <p:nvPr>
            <p:ph type="title"/>
          </p:nvPr>
        </p:nvSpPr>
        <p:spPr>
          <a:xfrm>
            <a:off x="0" y="2503170"/>
            <a:ext cx="12191998" cy="667386"/>
          </a:xfrm>
        </p:spPr>
        <p:txBody>
          <a:bodyPr>
            <a:normAutofit/>
          </a:bodyPr>
          <a:lstStyle/>
          <a:p>
            <a:pPr algn="ctr"/>
            <a:r>
              <a:rPr lang="en-US" sz="3200" dirty="0">
                <a:solidFill>
                  <a:schemeClr val="bg1"/>
                </a:solidFill>
              </a:rPr>
              <a:t>Expedited Foreclosures: Servicer Hurdles </a:t>
            </a:r>
          </a:p>
        </p:txBody>
      </p:sp>
      <p:sp>
        <p:nvSpPr>
          <p:cNvPr id="3" name="Content Placeholder 2">
            <a:extLst>
              <a:ext uri="{FF2B5EF4-FFF2-40B4-BE49-F238E27FC236}">
                <a16:creationId xmlns:a16="http://schemas.microsoft.com/office/drawing/2014/main" id="{74F3947F-FD67-4C99-8BF2-673B68E4ED8A}"/>
              </a:ext>
            </a:extLst>
          </p:cNvPr>
          <p:cNvSpPr>
            <a:spLocks noGrp="1"/>
          </p:cNvSpPr>
          <p:nvPr>
            <p:ph idx="1"/>
          </p:nvPr>
        </p:nvSpPr>
        <p:spPr>
          <a:xfrm>
            <a:off x="0" y="3159126"/>
            <a:ext cx="12192000" cy="4746624"/>
          </a:xfrm>
        </p:spPr>
        <p:txBody>
          <a:bodyPr>
            <a:normAutofit/>
          </a:bodyPr>
          <a:lstStyle/>
          <a:p>
            <a:pPr>
              <a:lnSpc>
                <a:spcPct val="100000"/>
              </a:lnSpc>
            </a:pPr>
            <a:r>
              <a:rPr lang="en-US" sz="2400" dirty="0">
                <a:solidFill>
                  <a:schemeClr val="bg1"/>
                </a:solidFill>
              </a:rPr>
              <a:t>Most regulatory requirements define “abandoned” by the condition of the property or the vacancy. </a:t>
            </a:r>
          </a:p>
          <a:p>
            <a:pPr>
              <a:lnSpc>
                <a:spcPct val="100000"/>
              </a:lnSpc>
            </a:pPr>
            <a:r>
              <a:rPr lang="en-US" sz="2400" dirty="0">
                <a:solidFill>
                  <a:schemeClr val="bg1"/>
                </a:solidFill>
              </a:rPr>
              <a:t>Property preservation vendors are sometimes hesitant to sign certifications stating the property is abandoned. </a:t>
            </a:r>
          </a:p>
          <a:p>
            <a:pPr>
              <a:lnSpc>
                <a:spcPct val="100000"/>
              </a:lnSpc>
            </a:pPr>
            <a:r>
              <a:rPr lang="en-US" sz="2400" dirty="0">
                <a:solidFill>
                  <a:schemeClr val="bg1"/>
                </a:solidFill>
              </a:rPr>
              <a:t>Potentially puts the burden on the borrower to confirm the property is not abandoned.</a:t>
            </a:r>
          </a:p>
          <a:p>
            <a:pPr>
              <a:lnSpc>
                <a:spcPct val="100000"/>
              </a:lnSpc>
            </a:pPr>
            <a:r>
              <a:rPr lang="en-US" sz="2400" dirty="0">
                <a:solidFill>
                  <a:schemeClr val="bg1"/>
                </a:solidFill>
              </a:rPr>
              <a:t>Lack of alternatives to expedited foreclosures of vacant homes.</a:t>
            </a:r>
          </a:p>
          <a:p>
            <a:pPr marL="0" indent="0">
              <a:buNone/>
            </a:pPr>
            <a:endParaRPr lang="en-US" dirty="0"/>
          </a:p>
          <a:p>
            <a:pPr marL="457200" lvl="1" indent="0">
              <a:buNone/>
            </a:pPr>
            <a:endParaRPr lang="en-US" dirty="0"/>
          </a:p>
          <a:p>
            <a:pPr marL="0" indent="0">
              <a:buNone/>
            </a:pPr>
            <a:endParaRPr lang="en-US" dirty="0"/>
          </a:p>
        </p:txBody>
      </p:sp>
    </p:spTree>
    <p:extLst>
      <p:ext uri="{BB962C8B-B14F-4D97-AF65-F5344CB8AC3E}">
        <p14:creationId xmlns:p14="http://schemas.microsoft.com/office/powerpoint/2010/main" val="1493481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LL-PPT.jpg">
            <a:extLst>
              <a:ext uri="{FF2B5EF4-FFF2-40B4-BE49-F238E27FC236}">
                <a16:creationId xmlns:a16="http://schemas.microsoft.com/office/drawing/2014/main" id="{3639B1A9-1B23-BC49-8F14-1CB35BCC8327}"/>
              </a:ext>
            </a:extLst>
          </p:cNvPr>
          <p:cNvPicPr/>
          <p:nvPr/>
        </p:nvPicPr>
        <p:blipFill>
          <a:blip r:embed="rId2">
            <a:extLst/>
          </a:blip>
          <a:stretch>
            <a:fillRect/>
          </a:stretch>
        </p:blipFill>
        <p:spPr>
          <a:xfrm>
            <a:off x="0" y="0"/>
            <a:ext cx="12191999" cy="6858000"/>
          </a:xfrm>
          <a:prstGeom prst="rect">
            <a:avLst/>
          </a:prstGeom>
          <a:ln w="12700">
            <a:miter lim="400000"/>
          </a:ln>
        </p:spPr>
      </p:pic>
      <p:sp>
        <p:nvSpPr>
          <p:cNvPr id="2" name="Title 1">
            <a:extLst>
              <a:ext uri="{FF2B5EF4-FFF2-40B4-BE49-F238E27FC236}">
                <a16:creationId xmlns:a16="http://schemas.microsoft.com/office/drawing/2014/main" id="{4ACFD299-AE1F-481D-94D1-CA225DEF46B5}"/>
              </a:ext>
            </a:extLst>
          </p:cNvPr>
          <p:cNvSpPr>
            <a:spLocks noGrp="1"/>
          </p:cNvSpPr>
          <p:nvPr>
            <p:ph type="title"/>
          </p:nvPr>
        </p:nvSpPr>
        <p:spPr>
          <a:xfrm>
            <a:off x="838200" y="2503170"/>
            <a:ext cx="10515600" cy="604838"/>
          </a:xfrm>
        </p:spPr>
        <p:txBody>
          <a:bodyPr>
            <a:normAutofit/>
          </a:bodyPr>
          <a:lstStyle/>
          <a:p>
            <a:pPr algn="ctr"/>
            <a:r>
              <a:rPr lang="en-US" sz="3200" dirty="0">
                <a:solidFill>
                  <a:schemeClr val="bg1"/>
                </a:solidFill>
              </a:rPr>
              <a:t>Servicer Benefits of Expedited Foreclosures</a:t>
            </a:r>
          </a:p>
        </p:txBody>
      </p:sp>
      <p:sp>
        <p:nvSpPr>
          <p:cNvPr id="3" name="Content Placeholder 2">
            <a:extLst>
              <a:ext uri="{FF2B5EF4-FFF2-40B4-BE49-F238E27FC236}">
                <a16:creationId xmlns:a16="http://schemas.microsoft.com/office/drawing/2014/main" id="{74F3947F-FD67-4C99-8BF2-673B68E4ED8A}"/>
              </a:ext>
            </a:extLst>
          </p:cNvPr>
          <p:cNvSpPr>
            <a:spLocks noGrp="1"/>
          </p:cNvSpPr>
          <p:nvPr>
            <p:ph idx="1"/>
          </p:nvPr>
        </p:nvSpPr>
        <p:spPr>
          <a:xfrm>
            <a:off x="0" y="3188018"/>
            <a:ext cx="12192000" cy="4746624"/>
          </a:xfrm>
        </p:spPr>
        <p:txBody>
          <a:bodyPr>
            <a:normAutofit/>
          </a:bodyPr>
          <a:lstStyle/>
          <a:p>
            <a:pPr>
              <a:lnSpc>
                <a:spcPct val="100000"/>
              </a:lnSpc>
            </a:pPr>
            <a:r>
              <a:rPr lang="en-US" sz="2400" dirty="0">
                <a:solidFill>
                  <a:schemeClr val="bg1"/>
                </a:solidFill>
              </a:rPr>
              <a:t>Be an active part of neighborhood revitalization</a:t>
            </a:r>
          </a:p>
          <a:p>
            <a:pPr>
              <a:lnSpc>
                <a:spcPct val="100000"/>
              </a:lnSpc>
            </a:pPr>
            <a:r>
              <a:rPr lang="en-US" sz="2400" dirty="0">
                <a:solidFill>
                  <a:schemeClr val="bg1"/>
                </a:solidFill>
              </a:rPr>
              <a:t>Clear and marketable title</a:t>
            </a:r>
          </a:p>
          <a:p>
            <a:pPr>
              <a:lnSpc>
                <a:spcPct val="100000"/>
              </a:lnSpc>
            </a:pPr>
            <a:r>
              <a:rPr lang="en-US" sz="2400" dirty="0">
                <a:solidFill>
                  <a:schemeClr val="bg1"/>
                </a:solidFill>
              </a:rPr>
              <a:t>Proper maintenance of the home</a:t>
            </a:r>
          </a:p>
          <a:p>
            <a:pPr marL="0" indent="0">
              <a:buNone/>
            </a:pPr>
            <a:endParaRPr lang="en-US" dirty="0"/>
          </a:p>
          <a:p>
            <a:pPr marL="457200" lvl="1" indent="0">
              <a:buNone/>
            </a:pPr>
            <a:endParaRPr lang="en-US" dirty="0"/>
          </a:p>
          <a:p>
            <a:pPr marL="0" indent="0">
              <a:buNone/>
            </a:pPr>
            <a:endParaRPr lang="en-US" dirty="0"/>
          </a:p>
        </p:txBody>
      </p:sp>
    </p:spTree>
    <p:extLst>
      <p:ext uri="{BB962C8B-B14F-4D97-AF65-F5344CB8AC3E}">
        <p14:creationId xmlns:p14="http://schemas.microsoft.com/office/powerpoint/2010/main" val="3118906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LL-PPT.jpg">
            <a:extLst>
              <a:ext uri="{FF2B5EF4-FFF2-40B4-BE49-F238E27FC236}">
                <a16:creationId xmlns:a16="http://schemas.microsoft.com/office/drawing/2014/main" id="{943FE986-262D-E54B-9B0B-04383CF719CF}"/>
              </a:ext>
            </a:extLst>
          </p:cNvPr>
          <p:cNvPicPr/>
          <p:nvPr/>
        </p:nvPicPr>
        <p:blipFill>
          <a:blip r:embed="rId2">
            <a:extLst/>
          </a:blip>
          <a:stretch>
            <a:fillRect/>
          </a:stretch>
        </p:blipFill>
        <p:spPr>
          <a:xfrm>
            <a:off x="-2" y="0"/>
            <a:ext cx="12191999" cy="6858000"/>
          </a:xfrm>
          <a:prstGeom prst="rect">
            <a:avLst/>
          </a:prstGeom>
          <a:ln w="12700">
            <a:miter lim="400000"/>
          </a:ln>
        </p:spPr>
      </p:pic>
      <p:sp>
        <p:nvSpPr>
          <p:cNvPr id="3" name="Content Placeholder 2">
            <a:extLst>
              <a:ext uri="{FF2B5EF4-FFF2-40B4-BE49-F238E27FC236}">
                <a16:creationId xmlns:a16="http://schemas.microsoft.com/office/drawing/2014/main" id="{62E49F22-BADD-41BE-A7D5-138B73E2175A}"/>
              </a:ext>
            </a:extLst>
          </p:cNvPr>
          <p:cNvSpPr>
            <a:spLocks noGrp="1"/>
          </p:cNvSpPr>
          <p:nvPr>
            <p:ph idx="1"/>
          </p:nvPr>
        </p:nvSpPr>
        <p:spPr>
          <a:xfrm>
            <a:off x="3" y="3429000"/>
            <a:ext cx="12191997" cy="4351338"/>
          </a:xfrm>
        </p:spPr>
        <p:txBody>
          <a:bodyPr>
            <a:normAutofit/>
          </a:bodyPr>
          <a:lstStyle/>
          <a:p>
            <a:pPr marL="0" indent="0">
              <a:lnSpc>
                <a:spcPct val="100000"/>
              </a:lnSpc>
              <a:buNone/>
            </a:pPr>
            <a:r>
              <a:rPr lang="en-US" sz="2000" dirty="0">
                <a:solidFill>
                  <a:schemeClr val="bg1"/>
                </a:solidFill>
              </a:rPr>
              <a:t>Examples of timelines for states:</a:t>
            </a:r>
          </a:p>
          <a:p>
            <a:pPr marL="228600" lvl="2">
              <a:lnSpc>
                <a:spcPct val="100000"/>
              </a:lnSpc>
              <a:spcBef>
                <a:spcPts val="1000"/>
              </a:spcBef>
            </a:pPr>
            <a:r>
              <a:rPr lang="en-US" dirty="0">
                <a:solidFill>
                  <a:schemeClr val="bg1"/>
                </a:solidFill>
              </a:rPr>
              <a:t>New Jersey</a:t>
            </a:r>
          </a:p>
          <a:p>
            <a:pPr marL="685800" lvl="5">
              <a:lnSpc>
                <a:spcPct val="100000"/>
              </a:lnSpc>
              <a:spcBef>
                <a:spcPts val="1000"/>
              </a:spcBef>
            </a:pPr>
            <a:r>
              <a:rPr lang="en-US" sz="2000" dirty="0">
                <a:solidFill>
                  <a:schemeClr val="bg1"/>
                </a:solidFill>
              </a:rPr>
              <a:t>Timeline impact: </a:t>
            </a:r>
          </a:p>
          <a:p>
            <a:pPr marL="1143000" lvl="8">
              <a:lnSpc>
                <a:spcPct val="100000"/>
              </a:lnSpc>
              <a:spcBef>
                <a:spcPts val="1000"/>
              </a:spcBef>
            </a:pPr>
            <a:r>
              <a:rPr lang="en-US" sz="2000" dirty="0">
                <a:solidFill>
                  <a:schemeClr val="bg1"/>
                </a:solidFill>
              </a:rPr>
              <a:t>Decreased timeline from complaint to judgment. </a:t>
            </a:r>
          </a:p>
          <a:p>
            <a:pPr marL="1143000" lvl="8">
              <a:lnSpc>
                <a:spcPct val="100000"/>
              </a:lnSpc>
              <a:spcBef>
                <a:spcPts val="1000"/>
              </a:spcBef>
            </a:pPr>
            <a:r>
              <a:rPr lang="en-US" sz="2000" dirty="0">
                <a:solidFill>
                  <a:schemeClr val="bg1"/>
                </a:solidFill>
              </a:rPr>
              <a:t>Decreased timeline from judgment to sale. Changes from 120 days from receipt of writ of execution to 60 days from receipt of writ of execution</a:t>
            </a:r>
          </a:p>
          <a:p>
            <a:pPr marL="1143000" lvl="8">
              <a:lnSpc>
                <a:spcPct val="100000"/>
              </a:lnSpc>
              <a:spcBef>
                <a:spcPts val="1000"/>
              </a:spcBef>
            </a:pPr>
            <a:r>
              <a:rPr lang="en-US" sz="2000" dirty="0">
                <a:solidFill>
                  <a:schemeClr val="bg1"/>
                </a:solidFill>
              </a:rPr>
              <a:t>Decreased timeline significantly differs by county. The 2018 averages are a decreased timeline from 30-300 days.</a:t>
            </a:r>
          </a:p>
          <a:p>
            <a:pPr marL="914400" lvl="2" indent="0">
              <a:buNone/>
            </a:pPr>
            <a:endParaRPr lang="en-US" dirty="0"/>
          </a:p>
        </p:txBody>
      </p:sp>
      <p:sp>
        <p:nvSpPr>
          <p:cNvPr id="7" name="Title 1">
            <a:extLst>
              <a:ext uri="{FF2B5EF4-FFF2-40B4-BE49-F238E27FC236}">
                <a16:creationId xmlns:a16="http://schemas.microsoft.com/office/drawing/2014/main" id="{8E29F5AC-192E-7F49-9A81-72627B8F2B2C}"/>
              </a:ext>
            </a:extLst>
          </p:cNvPr>
          <p:cNvSpPr txBox="1">
            <a:spLocks/>
          </p:cNvSpPr>
          <p:nvPr/>
        </p:nvSpPr>
        <p:spPr>
          <a:xfrm>
            <a:off x="2" y="2503170"/>
            <a:ext cx="12191998" cy="75755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a:solidFill>
                  <a:schemeClr val="bg1"/>
                </a:solidFill>
              </a:rPr>
              <a:t>What is the impact on foreclosure timelines for special vacant property foreclosure statutes?</a:t>
            </a:r>
          </a:p>
        </p:txBody>
      </p:sp>
    </p:spTree>
    <p:extLst>
      <p:ext uri="{BB962C8B-B14F-4D97-AF65-F5344CB8AC3E}">
        <p14:creationId xmlns:p14="http://schemas.microsoft.com/office/powerpoint/2010/main" val="31710463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LL-PPT.jpg">
            <a:extLst>
              <a:ext uri="{FF2B5EF4-FFF2-40B4-BE49-F238E27FC236}">
                <a16:creationId xmlns:a16="http://schemas.microsoft.com/office/drawing/2014/main" id="{943FE986-262D-E54B-9B0B-04383CF719CF}"/>
              </a:ext>
            </a:extLst>
          </p:cNvPr>
          <p:cNvPicPr/>
          <p:nvPr/>
        </p:nvPicPr>
        <p:blipFill>
          <a:blip r:embed="rId2">
            <a:extLst/>
          </a:blip>
          <a:stretch>
            <a:fillRect/>
          </a:stretch>
        </p:blipFill>
        <p:spPr>
          <a:xfrm>
            <a:off x="-2" y="0"/>
            <a:ext cx="12191999" cy="6858000"/>
          </a:xfrm>
          <a:prstGeom prst="rect">
            <a:avLst/>
          </a:prstGeom>
          <a:ln w="12700">
            <a:miter lim="400000"/>
          </a:ln>
        </p:spPr>
      </p:pic>
      <p:sp>
        <p:nvSpPr>
          <p:cNvPr id="2" name="Title 1">
            <a:extLst>
              <a:ext uri="{FF2B5EF4-FFF2-40B4-BE49-F238E27FC236}">
                <a16:creationId xmlns:a16="http://schemas.microsoft.com/office/drawing/2014/main" id="{7E71FE79-8C47-478B-93AC-E517604CF6DA}"/>
              </a:ext>
            </a:extLst>
          </p:cNvPr>
          <p:cNvSpPr>
            <a:spLocks noGrp="1"/>
          </p:cNvSpPr>
          <p:nvPr>
            <p:ph type="title"/>
          </p:nvPr>
        </p:nvSpPr>
        <p:spPr>
          <a:xfrm>
            <a:off x="2" y="2503170"/>
            <a:ext cx="12191998" cy="757554"/>
          </a:xfrm>
        </p:spPr>
        <p:txBody>
          <a:bodyPr>
            <a:noAutofit/>
          </a:bodyPr>
          <a:lstStyle/>
          <a:p>
            <a:pPr algn="ctr"/>
            <a:r>
              <a:rPr lang="en-US" sz="2800" dirty="0">
                <a:solidFill>
                  <a:schemeClr val="bg1"/>
                </a:solidFill>
              </a:rPr>
              <a:t>What is the impact on foreclosure timelines for special vacant property foreclosure statutes (cont’d)?</a:t>
            </a:r>
          </a:p>
        </p:txBody>
      </p:sp>
      <p:sp>
        <p:nvSpPr>
          <p:cNvPr id="3" name="Content Placeholder 2">
            <a:extLst>
              <a:ext uri="{FF2B5EF4-FFF2-40B4-BE49-F238E27FC236}">
                <a16:creationId xmlns:a16="http://schemas.microsoft.com/office/drawing/2014/main" id="{62E49F22-BADD-41BE-A7D5-138B73E2175A}"/>
              </a:ext>
            </a:extLst>
          </p:cNvPr>
          <p:cNvSpPr>
            <a:spLocks noGrp="1"/>
          </p:cNvSpPr>
          <p:nvPr>
            <p:ph idx="1"/>
          </p:nvPr>
        </p:nvSpPr>
        <p:spPr>
          <a:xfrm>
            <a:off x="0" y="3260724"/>
            <a:ext cx="12191997" cy="4351338"/>
          </a:xfrm>
        </p:spPr>
        <p:txBody>
          <a:bodyPr>
            <a:normAutofit/>
          </a:bodyPr>
          <a:lstStyle/>
          <a:p>
            <a:pPr marL="228600" lvl="2">
              <a:lnSpc>
                <a:spcPct val="100000"/>
              </a:lnSpc>
              <a:spcBef>
                <a:spcPts val="1000"/>
              </a:spcBef>
            </a:pPr>
            <a:r>
              <a:rPr lang="en-US" dirty="0">
                <a:solidFill>
                  <a:schemeClr val="bg1"/>
                </a:solidFill>
              </a:rPr>
              <a:t>New York</a:t>
            </a:r>
          </a:p>
          <a:p>
            <a:pPr marL="685800" lvl="5">
              <a:lnSpc>
                <a:spcPct val="100000"/>
              </a:lnSpc>
              <a:spcBef>
                <a:spcPts val="1000"/>
              </a:spcBef>
            </a:pPr>
            <a:r>
              <a:rPr lang="en-US" sz="2000" dirty="0">
                <a:solidFill>
                  <a:schemeClr val="bg1"/>
                </a:solidFill>
              </a:rPr>
              <a:t>Timeline impact:</a:t>
            </a:r>
          </a:p>
          <a:p>
            <a:pPr marL="1143000" lvl="8">
              <a:lnSpc>
                <a:spcPct val="100000"/>
              </a:lnSpc>
              <a:spcBef>
                <a:spcPts val="1000"/>
              </a:spcBef>
            </a:pPr>
            <a:r>
              <a:rPr lang="en-US" sz="2000" dirty="0">
                <a:solidFill>
                  <a:schemeClr val="bg1"/>
                </a:solidFill>
              </a:rPr>
              <a:t>Decreased timeline from service to judgment. Varies by county and can average anywhere from 120-360 days.</a:t>
            </a:r>
          </a:p>
          <a:p>
            <a:pPr marL="228600" lvl="2">
              <a:lnSpc>
                <a:spcPct val="100000"/>
              </a:lnSpc>
              <a:spcBef>
                <a:spcPts val="1000"/>
              </a:spcBef>
            </a:pPr>
            <a:r>
              <a:rPr lang="en-US" dirty="0">
                <a:solidFill>
                  <a:schemeClr val="bg1"/>
                </a:solidFill>
              </a:rPr>
              <a:t>Connecticut</a:t>
            </a:r>
          </a:p>
          <a:p>
            <a:pPr marL="685800" lvl="5">
              <a:lnSpc>
                <a:spcPct val="100000"/>
              </a:lnSpc>
              <a:spcBef>
                <a:spcPts val="1000"/>
              </a:spcBef>
            </a:pPr>
            <a:r>
              <a:rPr lang="en-US" sz="2000" dirty="0">
                <a:solidFill>
                  <a:schemeClr val="bg1"/>
                </a:solidFill>
              </a:rPr>
              <a:t>Timeline impact: </a:t>
            </a:r>
          </a:p>
          <a:p>
            <a:pPr marL="1143000" lvl="8">
              <a:lnSpc>
                <a:spcPct val="100000"/>
              </a:lnSpc>
              <a:spcBef>
                <a:spcPts val="1000"/>
              </a:spcBef>
            </a:pPr>
            <a:r>
              <a:rPr lang="en-US" sz="2000" dirty="0">
                <a:solidFill>
                  <a:schemeClr val="bg1"/>
                </a:solidFill>
              </a:rPr>
              <a:t>Decreased timeline by 15 days at judgment.</a:t>
            </a:r>
          </a:p>
          <a:p>
            <a:pPr marL="1143000" lvl="8">
              <a:lnSpc>
                <a:spcPct val="100000"/>
              </a:lnSpc>
              <a:spcBef>
                <a:spcPts val="1000"/>
              </a:spcBef>
            </a:pPr>
            <a:r>
              <a:rPr lang="en-US" sz="2000" dirty="0">
                <a:solidFill>
                  <a:schemeClr val="bg1"/>
                </a:solidFill>
              </a:rPr>
              <a:t>Timeline to obtain affidavit needed for filing more than likely offsets gain or could prolongs foreclosure.</a:t>
            </a:r>
          </a:p>
          <a:p>
            <a:pPr marL="228600" lvl="2">
              <a:lnSpc>
                <a:spcPct val="100000"/>
              </a:lnSpc>
              <a:spcBef>
                <a:spcPts val="1000"/>
              </a:spcBef>
            </a:pPr>
            <a:endParaRPr lang="en-US" sz="1700" dirty="0"/>
          </a:p>
          <a:p>
            <a:pPr lvl="2"/>
            <a:endParaRPr lang="en-US" dirty="0"/>
          </a:p>
        </p:txBody>
      </p:sp>
    </p:spTree>
    <p:extLst>
      <p:ext uri="{BB962C8B-B14F-4D97-AF65-F5344CB8AC3E}">
        <p14:creationId xmlns:p14="http://schemas.microsoft.com/office/powerpoint/2010/main" val="41170516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LL-PPT.jpg">
            <a:extLst>
              <a:ext uri="{FF2B5EF4-FFF2-40B4-BE49-F238E27FC236}">
                <a16:creationId xmlns:a16="http://schemas.microsoft.com/office/drawing/2014/main" id="{6112B348-B159-A340-ADFD-A58BB766699C}"/>
              </a:ext>
            </a:extLst>
          </p:cNvPr>
          <p:cNvPicPr/>
          <p:nvPr/>
        </p:nvPicPr>
        <p:blipFill>
          <a:blip r:embed="rId2">
            <a:extLst/>
          </a:blip>
          <a:stretch>
            <a:fillRect/>
          </a:stretch>
        </p:blipFill>
        <p:spPr>
          <a:xfrm>
            <a:off x="1" y="0"/>
            <a:ext cx="12191999" cy="6858000"/>
          </a:xfrm>
          <a:prstGeom prst="rect">
            <a:avLst/>
          </a:prstGeom>
          <a:ln w="12700">
            <a:miter lim="400000"/>
          </a:ln>
        </p:spPr>
      </p:pic>
      <p:sp>
        <p:nvSpPr>
          <p:cNvPr id="3" name="Content Placeholder 2">
            <a:extLst>
              <a:ext uri="{FF2B5EF4-FFF2-40B4-BE49-F238E27FC236}">
                <a16:creationId xmlns:a16="http://schemas.microsoft.com/office/drawing/2014/main" id="{62E49F22-BADD-41BE-A7D5-138B73E2175A}"/>
              </a:ext>
            </a:extLst>
          </p:cNvPr>
          <p:cNvSpPr>
            <a:spLocks noGrp="1"/>
          </p:cNvSpPr>
          <p:nvPr>
            <p:ph idx="1"/>
          </p:nvPr>
        </p:nvSpPr>
        <p:spPr>
          <a:xfrm>
            <a:off x="0" y="3429000"/>
            <a:ext cx="12192000" cy="4351338"/>
          </a:xfrm>
        </p:spPr>
        <p:txBody>
          <a:bodyPr>
            <a:normAutofit/>
          </a:bodyPr>
          <a:lstStyle/>
          <a:p>
            <a:pPr marL="228600" lvl="2">
              <a:lnSpc>
                <a:spcPct val="100000"/>
              </a:lnSpc>
              <a:spcBef>
                <a:spcPts val="1000"/>
              </a:spcBef>
            </a:pPr>
            <a:r>
              <a:rPr lang="en-US" dirty="0">
                <a:solidFill>
                  <a:schemeClr val="bg1"/>
                </a:solidFill>
              </a:rPr>
              <a:t>Maryland</a:t>
            </a:r>
          </a:p>
          <a:p>
            <a:pPr marL="685800" lvl="5">
              <a:lnSpc>
                <a:spcPct val="100000"/>
              </a:lnSpc>
              <a:spcBef>
                <a:spcPts val="1000"/>
              </a:spcBef>
            </a:pPr>
            <a:r>
              <a:rPr lang="en-US" sz="2000" dirty="0">
                <a:solidFill>
                  <a:schemeClr val="bg1"/>
                </a:solidFill>
              </a:rPr>
              <a:t>Timeline Impact: </a:t>
            </a:r>
          </a:p>
          <a:p>
            <a:pPr marL="1143000" lvl="8">
              <a:lnSpc>
                <a:spcPct val="100000"/>
              </a:lnSpc>
              <a:spcBef>
                <a:spcPts val="1000"/>
              </a:spcBef>
            </a:pPr>
            <a:r>
              <a:rPr lang="en-US" sz="2000" dirty="0">
                <a:solidFill>
                  <a:schemeClr val="bg1"/>
                </a:solidFill>
              </a:rPr>
              <a:t>Mediation requirement is removed</a:t>
            </a:r>
          </a:p>
          <a:p>
            <a:pPr marL="1143000" lvl="8">
              <a:lnSpc>
                <a:spcPct val="100000"/>
              </a:lnSpc>
              <a:spcBef>
                <a:spcPts val="1000"/>
              </a:spcBef>
            </a:pPr>
            <a:r>
              <a:rPr lang="en-US" sz="2000" dirty="0">
                <a:solidFill>
                  <a:schemeClr val="bg1"/>
                </a:solidFill>
              </a:rPr>
              <a:t>Verified Petition often takes longer to obtain than the mediation period.</a:t>
            </a:r>
          </a:p>
          <a:p>
            <a:pPr marL="228600" lvl="2">
              <a:lnSpc>
                <a:spcPct val="100000"/>
              </a:lnSpc>
              <a:spcBef>
                <a:spcPts val="1000"/>
              </a:spcBef>
            </a:pPr>
            <a:r>
              <a:rPr lang="en-US" dirty="0">
                <a:solidFill>
                  <a:schemeClr val="bg1"/>
                </a:solidFill>
              </a:rPr>
              <a:t>Illinois</a:t>
            </a:r>
          </a:p>
          <a:p>
            <a:pPr marL="685800" lvl="5">
              <a:lnSpc>
                <a:spcPct val="100000"/>
              </a:lnSpc>
              <a:spcBef>
                <a:spcPts val="1000"/>
              </a:spcBef>
            </a:pPr>
            <a:r>
              <a:rPr lang="en-US" sz="2000" dirty="0">
                <a:solidFill>
                  <a:schemeClr val="bg1"/>
                </a:solidFill>
              </a:rPr>
              <a:t>Timeline Impact:</a:t>
            </a:r>
          </a:p>
          <a:p>
            <a:pPr marL="1143000" lvl="8">
              <a:lnSpc>
                <a:spcPct val="100000"/>
              </a:lnSpc>
              <a:spcBef>
                <a:spcPts val="1000"/>
              </a:spcBef>
            </a:pPr>
            <a:r>
              <a:rPr lang="en-US" sz="2000" dirty="0">
                <a:solidFill>
                  <a:schemeClr val="bg1"/>
                </a:solidFill>
              </a:rPr>
              <a:t>Decreased timeline from service to judgment on average by 60-90 days.</a:t>
            </a:r>
          </a:p>
          <a:p>
            <a:pPr marL="1143000" lvl="8">
              <a:lnSpc>
                <a:spcPct val="100000"/>
              </a:lnSpc>
              <a:spcBef>
                <a:spcPts val="1000"/>
              </a:spcBef>
            </a:pPr>
            <a:r>
              <a:rPr lang="en-US" sz="2000" dirty="0">
                <a:solidFill>
                  <a:schemeClr val="bg1"/>
                </a:solidFill>
              </a:rPr>
              <a:t>Redemption is shortened on average by 60 days.</a:t>
            </a:r>
          </a:p>
        </p:txBody>
      </p:sp>
      <p:sp>
        <p:nvSpPr>
          <p:cNvPr id="5" name="Title 1">
            <a:extLst>
              <a:ext uri="{FF2B5EF4-FFF2-40B4-BE49-F238E27FC236}">
                <a16:creationId xmlns:a16="http://schemas.microsoft.com/office/drawing/2014/main" id="{FD498572-DCB0-634E-92EF-7BC0748F6994}"/>
              </a:ext>
            </a:extLst>
          </p:cNvPr>
          <p:cNvSpPr txBox="1">
            <a:spLocks/>
          </p:cNvSpPr>
          <p:nvPr/>
        </p:nvSpPr>
        <p:spPr>
          <a:xfrm>
            <a:off x="2" y="2505392"/>
            <a:ext cx="12191998" cy="75755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chemeClr val="bg1"/>
                </a:solidFill>
              </a:rPr>
              <a:t>What is the impact on foreclosure timelines for special vacant property foreclosure statutes (cont’d)?</a:t>
            </a:r>
          </a:p>
        </p:txBody>
      </p:sp>
    </p:spTree>
    <p:extLst>
      <p:ext uri="{BB962C8B-B14F-4D97-AF65-F5344CB8AC3E}">
        <p14:creationId xmlns:p14="http://schemas.microsoft.com/office/powerpoint/2010/main" val="34221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LL-PPT.jpg">
            <a:extLst>
              <a:ext uri="{FF2B5EF4-FFF2-40B4-BE49-F238E27FC236}">
                <a16:creationId xmlns:a16="http://schemas.microsoft.com/office/drawing/2014/main" id="{6112B348-B159-A340-ADFD-A58BB766699C}"/>
              </a:ext>
            </a:extLst>
          </p:cNvPr>
          <p:cNvPicPr/>
          <p:nvPr/>
        </p:nvPicPr>
        <p:blipFill>
          <a:blip r:embed="rId2">
            <a:extLst/>
          </a:blip>
          <a:stretch>
            <a:fillRect/>
          </a:stretch>
        </p:blipFill>
        <p:spPr>
          <a:xfrm>
            <a:off x="1" y="0"/>
            <a:ext cx="12191999" cy="6858000"/>
          </a:xfrm>
          <a:prstGeom prst="rect">
            <a:avLst/>
          </a:prstGeom>
          <a:ln w="12700">
            <a:miter lim="400000"/>
          </a:ln>
        </p:spPr>
      </p:pic>
      <p:sp>
        <p:nvSpPr>
          <p:cNvPr id="3" name="Content Placeholder 2">
            <a:extLst>
              <a:ext uri="{FF2B5EF4-FFF2-40B4-BE49-F238E27FC236}">
                <a16:creationId xmlns:a16="http://schemas.microsoft.com/office/drawing/2014/main" id="{62E49F22-BADD-41BE-A7D5-138B73E2175A}"/>
              </a:ext>
            </a:extLst>
          </p:cNvPr>
          <p:cNvSpPr>
            <a:spLocks noGrp="1"/>
          </p:cNvSpPr>
          <p:nvPr>
            <p:ph idx="1"/>
          </p:nvPr>
        </p:nvSpPr>
        <p:spPr>
          <a:xfrm>
            <a:off x="0" y="3429000"/>
            <a:ext cx="12192000" cy="4351338"/>
          </a:xfrm>
        </p:spPr>
        <p:txBody>
          <a:bodyPr>
            <a:normAutofit/>
          </a:bodyPr>
          <a:lstStyle/>
          <a:p>
            <a:pPr marL="228600" lvl="1">
              <a:lnSpc>
                <a:spcPct val="100000"/>
              </a:lnSpc>
              <a:spcBef>
                <a:spcPts val="1000"/>
              </a:spcBef>
            </a:pPr>
            <a:r>
              <a:rPr lang="en-US" dirty="0">
                <a:solidFill>
                  <a:schemeClr val="bg1"/>
                </a:solidFill>
              </a:rPr>
              <a:t>Nevada</a:t>
            </a:r>
          </a:p>
          <a:p>
            <a:pPr marL="685800" lvl="5">
              <a:lnSpc>
                <a:spcPct val="100000"/>
              </a:lnSpc>
              <a:spcBef>
                <a:spcPts val="1000"/>
              </a:spcBef>
            </a:pPr>
            <a:r>
              <a:rPr lang="en-US" sz="2400" dirty="0">
                <a:solidFill>
                  <a:schemeClr val="bg1"/>
                </a:solidFill>
              </a:rPr>
              <a:t>Timeline Impact:</a:t>
            </a:r>
          </a:p>
          <a:p>
            <a:pPr marL="1143000" lvl="8">
              <a:lnSpc>
                <a:spcPct val="100000"/>
              </a:lnSpc>
              <a:spcBef>
                <a:spcPts val="1000"/>
              </a:spcBef>
            </a:pPr>
            <a:r>
              <a:rPr lang="en-US" sz="2400" dirty="0">
                <a:solidFill>
                  <a:schemeClr val="bg1"/>
                </a:solidFill>
              </a:rPr>
              <a:t>Mediation requirement is removed.</a:t>
            </a:r>
          </a:p>
          <a:p>
            <a:pPr marL="914400" lvl="2" indent="0">
              <a:buNone/>
            </a:pPr>
            <a:endParaRPr lang="en-US" dirty="0"/>
          </a:p>
        </p:txBody>
      </p:sp>
      <p:sp>
        <p:nvSpPr>
          <p:cNvPr id="5" name="Title 1">
            <a:extLst>
              <a:ext uri="{FF2B5EF4-FFF2-40B4-BE49-F238E27FC236}">
                <a16:creationId xmlns:a16="http://schemas.microsoft.com/office/drawing/2014/main" id="{FD498572-DCB0-634E-92EF-7BC0748F6994}"/>
              </a:ext>
            </a:extLst>
          </p:cNvPr>
          <p:cNvSpPr txBox="1">
            <a:spLocks/>
          </p:cNvSpPr>
          <p:nvPr/>
        </p:nvSpPr>
        <p:spPr>
          <a:xfrm>
            <a:off x="-1" y="2509204"/>
            <a:ext cx="12191998" cy="9312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schemeClr val="bg1"/>
                </a:solidFill>
              </a:rPr>
              <a:t>What is the impact on foreclosure timelines for special vacant property foreclosure statutes (cont’d)?</a:t>
            </a:r>
          </a:p>
        </p:txBody>
      </p:sp>
    </p:spTree>
    <p:extLst>
      <p:ext uri="{BB962C8B-B14F-4D97-AF65-F5344CB8AC3E}">
        <p14:creationId xmlns:p14="http://schemas.microsoft.com/office/powerpoint/2010/main" val="31181489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LL-PPT.jpg">
            <a:extLst>
              <a:ext uri="{FF2B5EF4-FFF2-40B4-BE49-F238E27FC236}">
                <a16:creationId xmlns:a16="http://schemas.microsoft.com/office/drawing/2014/main" id="{327F1E4D-C175-2749-AF1E-9F56C0AD7CE5}"/>
              </a:ext>
            </a:extLst>
          </p:cNvPr>
          <p:cNvPicPr/>
          <p:nvPr/>
        </p:nvPicPr>
        <p:blipFill>
          <a:blip r:embed="rId2">
            <a:extLst/>
          </a:blip>
          <a:stretch>
            <a:fillRect/>
          </a:stretch>
        </p:blipFill>
        <p:spPr>
          <a:xfrm>
            <a:off x="0" y="0"/>
            <a:ext cx="12191999" cy="6858000"/>
          </a:xfrm>
          <a:prstGeom prst="rect">
            <a:avLst/>
          </a:prstGeom>
          <a:ln w="12700">
            <a:miter lim="400000"/>
          </a:ln>
        </p:spPr>
      </p:pic>
      <p:sp>
        <p:nvSpPr>
          <p:cNvPr id="2" name="Title 1">
            <a:extLst>
              <a:ext uri="{FF2B5EF4-FFF2-40B4-BE49-F238E27FC236}">
                <a16:creationId xmlns:a16="http://schemas.microsoft.com/office/drawing/2014/main" id="{A1FCFAC1-BB2C-45BA-BC59-59AC11616269}"/>
              </a:ext>
            </a:extLst>
          </p:cNvPr>
          <p:cNvSpPr>
            <a:spLocks noGrp="1"/>
          </p:cNvSpPr>
          <p:nvPr>
            <p:ph type="title"/>
          </p:nvPr>
        </p:nvSpPr>
        <p:spPr>
          <a:xfrm>
            <a:off x="-1" y="2503170"/>
            <a:ext cx="12192000" cy="640080"/>
          </a:xfrm>
        </p:spPr>
        <p:txBody>
          <a:bodyPr>
            <a:normAutofit/>
          </a:bodyPr>
          <a:lstStyle/>
          <a:p>
            <a:pPr algn="ctr"/>
            <a:r>
              <a:rPr lang="en-US" sz="3200" dirty="0">
                <a:solidFill>
                  <a:schemeClr val="bg1"/>
                </a:solidFill>
              </a:rPr>
              <a:t>Recent Legislation shows how states are tackling this problem</a:t>
            </a:r>
          </a:p>
        </p:txBody>
      </p:sp>
      <p:sp>
        <p:nvSpPr>
          <p:cNvPr id="3" name="Content Placeholder 2">
            <a:extLst>
              <a:ext uri="{FF2B5EF4-FFF2-40B4-BE49-F238E27FC236}">
                <a16:creationId xmlns:a16="http://schemas.microsoft.com/office/drawing/2014/main" id="{8D2CEA01-E3AF-4B1D-83FA-DE35788260E8}"/>
              </a:ext>
            </a:extLst>
          </p:cNvPr>
          <p:cNvSpPr>
            <a:spLocks noGrp="1"/>
          </p:cNvSpPr>
          <p:nvPr>
            <p:ph idx="1"/>
          </p:nvPr>
        </p:nvSpPr>
        <p:spPr>
          <a:xfrm>
            <a:off x="1" y="3166110"/>
            <a:ext cx="12191999" cy="5215466"/>
          </a:xfrm>
        </p:spPr>
        <p:txBody>
          <a:bodyPr>
            <a:normAutofit/>
          </a:bodyPr>
          <a:lstStyle/>
          <a:p>
            <a:pPr>
              <a:lnSpc>
                <a:spcPct val="100000"/>
              </a:lnSpc>
            </a:pPr>
            <a:r>
              <a:rPr lang="en-US" sz="2000" dirty="0">
                <a:solidFill>
                  <a:schemeClr val="bg1"/>
                </a:solidFill>
              </a:rPr>
              <a:t>On June 19, 2018, Pennsylvania adopted two new anti-blight laws that have streamlined foreclosure.  The new vacant property statute goes into effect December 2018.</a:t>
            </a:r>
          </a:p>
          <a:p>
            <a:pPr>
              <a:lnSpc>
                <a:spcPct val="100000"/>
              </a:lnSpc>
            </a:pPr>
            <a:r>
              <a:rPr lang="en-US" sz="2000" dirty="0">
                <a:solidFill>
                  <a:schemeClr val="bg1"/>
                </a:solidFill>
              </a:rPr>
              <a:t>Notably, the Pennsylvania legislature found:</a:t>
            </a:r>
          </a:p>
          <a:p>
            <a:pPr marL="685800" lvl="3">
              <a:lnSpc>
                <a:spcPct val="100000"/>
              </a:lnSpc>
              <a:spcBef>
                <a:spcPts val="1000"/>
              </a:spcBef>
            </a:pPr>
            <a:r>
              <a:rPr lang="en-US" dirty="0">
                <a:solidFill>
                  <a:schemeClr val="bg1"/>
                </a:solidFill>
              </a:rPr>
              <a:t>Vacant and abandoned real estate, coupled with a default in the obligation to make mortgage payments secured by that real estate, presents a danger to the health, safety and welfare of a community.</a:t>
            </a:r>
          </a:p>
          <a:p>
            <a:pPr marL="685800" lvl="3">
              <a:lnSpc>
                <a:spcPct val="100000"/>
              </a:lnSpc>
              <a:spcBef>
                <a:spcPts val="1000"/>
              </a:spcBef>
            </a:pPr>
            <a:r>
              <a:rPr lang="en-US" dirty="0">
                <a:solidFill>
                  <a:schemeClr val="bg1"/>
                </a:solidFill>
              </a:rPr>
              <a:t>Vacant and abandoned real estate often is not repaired, restored and returned to productive use until either a creditor or municipality acquires title to the real estate. </a:t>
            </a:r>
          </a:p>
          <a:p>
            <a:pPr marL="685800" lvl="3">
              <a:lnSpc>
                <a:spcPct val="100000"/>
              </a:lnSpc>
              <a:spcBef>
                <a:spcPts val="1000"/>
              </a:spcBef>
            </a:pPr>
            <a:r>
              <a:rPr lang="en-US" dirty="0">
                <a:solidFill>
                  <a:schemeClr val="bg1"/>
                </a:solidFill>
              </a:rPr>
              <a:t>An accelerated procedure is needed to maintain the due process rights of owners of real estate and to reduce unnecessary delays in an action of mortgage foreclosure or an action for possession or similar actions to recover real estate that is vacant and abandoned.</a:t>
            </a:r>
          </a:p>
          <a:p>
            <a:endParaRPr lang="en-US" dirty="0"/>
          </a:p>
        </p:txBody>
      </p:sp>
    </p:spTree>
    <p:extLst>
      <p:ext uri="{BB962C8B-B14F-4D97-AF65-F5344CB8AC3E}">
        <p14:creationId xmlns:p14="http://schemas.microsoft.com/office/powerpoint/2010/main" val="7129621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LL-PPT.jpg">
            <a:extLst>
              <a:ext uri="{FF2B5EF4-FFF2-40B4-BE49-F238E27FC236}">
                <a16:creationId xmlns:a16="http://schemas.microsoft.com/office/drawing/2014/main" id="{670F8B6C-632E-1B4B-BB36-7DD6A8B06AD3}"/>
              </a:ext>
            </a:extLst>
          </p:cNvPr>
          <p:cNvPicPr/>
          <p:nvPr/>
        </p:nvPicPr>
        <p:blipFill>
          <a:blip r:embed="rId2">
            <a:extLst/>
          </a:blip>
          <a:stretch>
            <a:fillRect/>
          </a:stretch>
        </p:blipFill>
        <p:spPr>
          <a:xfrm>
            <a:off x="1" y="0"/>
            <a:ext cx="12191999" cy="6858000"/>
          </a:xfrm>
          <a:prstGeom prst="rect">
            <a:avLst/>
          </a:prstGeom>
          <a:ln w="12700">
            <a:miter lim="400000"/>
          </a:ln>
        </p:spPr>
      </p:pic>
      <p:sp>
        <p:nvSpPr>
          <p:cNvPr id="2" name="Title 1">
            <a:extLst>
              <a:ext uri="{FF2B5EF4-FFF2-40B4-BE49-F238E27FC236}">
                <a16:creationId xmlns:a16="http://schemas.microsoft.com/office/drawing/2014/main" id="{4248A050-3F12-48D3-A60F-A2EE5669486C}"/>
              </a:ext>
            </a:extLst>
          </p:cNvPr>
          <p:cNvSpPr>
            <a:spLocks noGrp="1"/>
          </p:cNvSpPr>
          <p:nvPr>
            <p:ph type="title"/>
          </p:nvPr>
        </p:nvSpPr>
        <p:spPr>
          <a:xfrm>
            <a:off x="186691" y="2529337"/>
            <a:ext cx="12111989" cy="550492"/>
          </a:xfrm>
        </p:spPr>
        <p:txBody>
          <a:bodyPr>
            <a:normAutofit/>
          </a:bodyPr>
          <a:lstStyle/>
          <a:p>
            <a:pPr algn="ctr"/>
            <a:r>
              <a:rPr lang="en-US" sz="3200" dirty="0">
                <a:solidFill>
                  <a:schemeClr val="bg1"/>
                </a:solidFill>
              </a:rPr>
              <a:t>New Pennsylvania Statute:</a:t>
            </a:r>
          </a:p>
        </p:txBody>
      </p:sp>
      <p:sp>
        <p:nvSpPr>
          <p:cNvPr id="3" name="Content Placeholder 2">
            <a:extLst>
              <a:ext uri="{FF2B5EF4-FFF2-40B4-BE49-F238E27FC236}">
                <a16:creationId xmlns:a16="http://schemas.microsoft.com/office/drawing/2014/main" id="{788A4F0E-93AC-408B-B242-44C41E3AB8C2}"/>
              </a:ext>
            </a:extLst>
          </p:cNvPr>
          <p:cNvSpPr>
            <a:spLocks noGrp="1"/>
          </p:cNvSpPr>
          <p:nvPr>
            <p:ph idx="1"/>
          </p:nvPr>
        </p:nvSpPr>
        <p:spPr>
          <a:xfrm>
            <a:off x="2" y="3216989"/>
            <a:ext cx="12191998" cy="4719743"/>
          </a:xfrm>
        </p:spPr>
        <p:txBody>
          <a:bodyPr>
            <a:normAutofit/>
          </a:bodyPr>
          <a:lstStyle/>
          <a:p>
            <a:pPr>
              <a:lnSpc>
                <a:spcPct val="100000"/>
              </a:lnSpc>
            </a:pPr>
            <a:r>
              <a:rPr lang="en-US" sz="2000" dirty="0">
                <a:solidFill>
                  <a:schemeClr val="bg1"/>
                </a:solidFill>
              </a:rPr>
              <a:t>This statute has several methods of articulating what constitutes a “vacant” or “abandoned” property:</a:t>
            </a:r>
          </a:p>
          <a:p>
            <a:pPr>
              <a:lnSpc>
                <a:spcPct val="100000"/>
              </a:lnSpc>
            </a:pPr>
            <a:r>
              <a:rPr lang="en-US" sz="2000" dirty="0">
                <a:solidFill>
                  <a:schemeClr val="bg1"/>
                </a:solidFill>
              </a:rPr>
              <a:t>A mortgaged property may be certified as vacant and abandoned by a municipal code enforcement officer if the mortgaged property is vacant and satisfies at least THREE of following indicia of abandonment: </a:t>
            </a:r>
          </a:p>
          <a:p>
            <a:pPr lvl="1">
              <a:lnSpc>
                <a:spcPct val="100000"/>
              </a:lnSpc>
            </a:pPr>
            <a:r>
              <a:rPr lang="en-US" sz="2000" dirty="0">
                <a:solidFill>
                  <a:schemeClr val="bg1"/>
                </a:solidFill>
              </a:rPr>
              <a:t>Multiple windows, doors or entrances on the property are boarded up, unhinged, closed off, smashed in or are continuously unlocked. </a:t>
            </a:r>
          </a:p>
          <a:p>
            <a:pPr lvl="1">
              <a:lnSpc>
                <a:spcPct val="100000"/>
              </a:lnSpc>
            </a:pPr>
            <a:r>
              <a:rPr lang="en-US" sz="2000" dirty="0">
                <a:solidFill>
                  <a:schemeClr val="bg1"/>
                </a:solidFill>
              </a:rPr>
              <a:t>The mortgaged property has been stripped of copper or other metals. </a:t>
            </a:r>
          </a:p>
          <a:p>
            <a:pPr lvl="1">
              <a:lnSpc>
                <a:spcPct val="100000"/>
              </a:lnSpc>
            </a:pPr>
            <a:r>
              <a:rPr lang="en-US" sz="2000" dirty="0">
                <a:solidFill>
                  <a:schemeClr val="bg1"/>
                </a:solidFill>
              </a:rPr>
              <a:t>Interior furnishings, personal items, appliances or fixtures have been removed from the mortgaged property, including window treatments, such as blinds, curtains or shutters. </a:t>
            </a:r>
          </a:p>
          <a:p>
            <a:pPr lvl="1">
              <a:lnSpc>
                <a:spcPct val="100000"/>
              </a:lnSpc>
            </a:pPr>
            <a:r>
              <a:rPr lang="en-US" sz="2000" dirty="0">
                <a:solidFill>
                  <a:schemeClr val="bg1"/>
                </a:solidFill>
              </a:rPr>
              <a:t>Gas, electric, water or sewer utility services have been terminated to the mortgaged property or are established in the name of the creditor to preserve the mortgaged property. </a:t>
            </a:r>
          </a:p>
        </p:txBody>
      </p:sp>
    </p:spTree>
    <p:extLst>
      <p:ext uri="{BB962C8B-B14F-4D97-AF65-F5344CB8AC3E}">
        <p14:creationId xmlns:p14="http://schemas.microsoft.com/office/powerpoint/2010/main" val="18743525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LL-PPT.jpg">
            <a:extLst>
              <a:ext uri="{FF2B5EF4-FFF2-40B4-BE49-F238E27FC236}">
                <a16:creationId xmlns:a16="http://schemas.microsoft.com/office/drawing/2014/main" id="{872FBC16-801F-C240-B3F7-5201E618D0F8}"/>
              </a:ext>
            </a:extLst>
          </p:cNvPr>
          <p:cNvPicPr/>
          <p:nvPr/>
        </p:nvPicPr>
        <p:blipFill>
          <a:blip r:embed="rId2">
            <a:extLst/>
          </a:blip>
          <a:stretch>
            <a:fillRect/>
          </a:stretch>
        </p:blipFill>
        <p:spPr>
          <a:xfrm>
            <a:off x="1" y="0"/>
            <a:ext cx="12191999" cy="6858000"/>
          </a:xfrm>
          <a:prstGeom prst="rect">
            <a:avLst/>
          </a:prstGeom>
          <a:ln w="12700">
            <a:miter lim="400000"/>
          </a:ln>
        </p:spPr>
      </p:pic>
      <p:sp>
        <p:nvSpPr>
          <p:cNvPr id="2" name="Title 1">
            <a:extLst>
              <a:ext uri="{FF2B5EF4-FFF2-40B4-BE49-F238E27FC236}">
                <a16:creationId xmlns:a16="http://schemas.microsoft.com/office/drawing/2014/main" id="{7B319400-1419-4AEE-B3D9-4B89B5283EA4}"/>
              </a:ext>
            </a:extLst>
          </p:cNvPr>
          <p:cNvSpPr>
            <a:spLocks noGrp="1"/>
          </p:cNvSpPr>
          <p:nvPr>
            <p:ph type="title"/>
          </p:nvPr>
        </p:nvSpPr>
        <p:spPr>
          <a:xfrm>
            <a:off x="0" y="2529522"/>
            <a:ext cx="12192000" cy="617220"/>
          </a:xfrm>
        </p:spPr>
        <p:txBody>
          <a:bodyPr>
            <a:normAutofit/>
          </a:bodyPr>
          <a:lstStyle/>
          <a:p>
            <a:pPr algn="ctr"/>
            <a:r>
              <a:rPr lang="en-US" sz="3600" dirty="0">
                <a:solidFill>
                  <a:schemeClr val="bg1"/>
                </a:solidFill>
              </a:rPr>
              <a:t>Pennsylvania criteria for vacant/abandoned (cont’d):</a:t>
            </a:r>
          </a:p>
        </p:txBody>
      </p:sp>
      <p:sp>
        <p:nvSpPr>
          <p:cNvPr id="3" name="Content Placeholder 2">
            <a:extLst>
              <a:ext uri="{FF2B5EF4-FFF2-40B4-BE49-F238E27FC236}">
                <a16:creationId xmlns:a16="http://schemas.microsoft.com/office/drawing/2014/main" id="{CE74ADC8-EC68-4BDE-B9FE-43CCF79CAB03}"/>
              </a:ext>
            </a:extLst>
          </p:cNvPr>
          <p:cNvSpPr>
            <a:spLocks noGrp="1"/>
          </p:cNvSpPr>
          <p:nvPr>
            <p:ph idx="1"/>
          </p:nvPr>
        </p:nvSpPr>
        <p:spPr>
          <a:xfrm>
            <a:off x="80010" y="3154680"/>
            <a:ext cx="12111989" cy="4351338"/>
          </a:xfrm>
        </p:spPr>
        <p:txBody>
          <a:bodyPr>
            <a:normAutofit/>
          </a:bodyPr>
          <a:lstStyle/>
          <a:p>
            <a:pPr lvl="1">
              <a:lnSpc>
                <a:spcPct val="100000"/>
              </a:lnSpc>
            </a:pPr>
            <a:r>
              <a:rPr lang="en-US" sz="1800" dirty="0">
                <a:solidFill>
                  <a:schemeClr val="bg1"/>
                </a:solidFill>
              </a:rPr>
              <a:t>Newspapers, circulars, flyers, or mail has accumulated on the mortgaged property or the United States Postal Service has discontinued delivery to the mortgaged property. </a:t>
            </a:r>
          </a:p>
          <a:p>
            <a:pPr lvl="1">
              <a:lnSpc>
                <a:spcPct val="100000"/>
              </a:lnSpc>
            </a:pPr>
            <a:r>
              <a:rPr lang="en-US" sz="1800" dirty="0">
                <a:solidFill>
                  <a:schemeClr val="bg1"/>
                </a:solidFill>
              </a:rPr>
              <a:t>Rubbish, trash, debris, neglected vegetation, or natural overgrowth has accumulated on the mortgaged property. </a:t>
            </a:r>
          </a:p>
          <a:p>
            <a:pPr lvl="1">
              <a:lnSpc>
                <a:spcPct val="100000"/>
              </a:lnSpc>
            </a:pPr>
            <a:r>
              <a:rPr lang="en-US" sz="1800" dirty="0">
                <a:solidFill>
                  <a:schemeClr val="bg1"/>
                </a:solidFill>
              </a:rPr>
              <a:t>Multiple municipal building or housing code violations exist for the mortgaged property and the violations have been documented as being uncorrected during the preceding year. </a:t>
            </a:r>
          </a:p>
          <a:p>
            <a:pPr lvl="1">
              <a:lnSpc>
                <a:spcPct val="100000"/>
              </a:lnSpc>
            </a:pPr>
            <a:r>
              <a:rPr lang="en-US" sz="1800" dirty="0">
                <a:solidFill>
                  <a:schemeClr val="bg1"/>
                </a:solidFill>
              </a:rPr>
              <a:t>Written and signed statements have been issued by the mortgaged property's adjoining neighbors, adjacent neighbors, delivery persons or a municipal code enforcement officer indicating that the mortgaged property is vacant and abandoned. </a:t>
            </a:r>
          </a:p>
          <a:p>
            <a:pPr lvl="1">
              <a:lnSpc>
                <a:spcPct val="100000"/>
              </a:lnSpc>
            </a:pPr>
            <a:r>
              <a:rPr lang="en-US" sz="1800" dirty="0">
                <a:solidFill>
                  <a:schemeClr val="bg1"/>
                </a:solidFill>
              </a:rPr>
              <a:t>Hazardous, noxious, or unhealthy substances or materials have accumulated on the mortgaged property. </a:t>
            </a:r>
          </a:p>
          <a:p>
            <a:pPr lvl="1">
              <a:lnSpc>
                <a:spcPct val="100000"/>
              </a:lnSpc>
            </a:pPr>
            <a:r>
              <a:rPr lang="en-US" sz="1800" dirty="0">
                <a:solidFill>
                  <a:schemeClr val="bg1"/>
                </a:solidFill>
              </a:rPr>
              <a:t>A communication from the owner or obligor stating that both the owner and any obligor have vacated or abandoned the property or intend to do so.</a:t>
            </a:r>
          </a:p>
          <a:p>
            <a:endParaRPr lang="en-US" dirty="0"/>
          </a:p>
        </p:txBody>
      </p:sp>
    </p:spTree>
    <p:extLst>
      <p:ext uri="{BB962C8B-B14F-4D97-AF65-F5344CB8AC3E}">
        <p14:creationId xmlns:p14="http://schemas.microsoft.com/office/powerpoint/2010/main" val="1909820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LL-PPT.jpg">
            <a:extLst>
              <a:ext uri="{FF2B5EF4-FFF2-40B4-BE49-F238E27FC236}">
                <a16:creationId xmlns:a16="http://schemas.microsoft.com/office/drawing/2014/main" id="{7FD650DF-25A4-5044-A804-CA2474989AC1}"/>
              </a:ext>
            </a:extLst>
          </p:cNvPr>
          <p:cNvPicPr/>
          <p:nvPr/>
        </p:nvPicPr>
        <p:blipFill>
          <a:blip r:embed="rId2">
            <a:extLst/>
          </a:blip>
          <a:stretch>
            <a:fillRect/>
          </a:stretch>
        </p:blipFill>
        <p:spPr>
          <a:xfrm>
            <a:off x="1" y="-22860"/>
            <a:ext cx="12191999" cy="6858000"/>
          </a:xfrm>
          <a:prstGeom prst="rect">
            <a:avLst/>
          </a:prstGeom>
          <a:ln w="12700">
            <a:miter lim="400000"/>
          </a:ln>
        </p:spPr>
      </p:pic>
      <p:sp>
        <p:nvSpPr>
          <p:cNvPr id="2" name="Title 1">
            <a:extLst>
              <a:ext uri="{FF2B5EF4-FFF2-40B4-BE49-F238E27FC236}">
                <a16:creationId xmlns:a16="http://schemas.microsoft.com/office/drawing/2014/main" id="{9C66B5B2-E563-42F2-B2C5-EFB1D981343C}"/>
              </a:ext>
            </a:extLst>
          </p:cNvPr>
          <p:cNvSpPr>
            <a:spLocks noGrp="1"/>
          </p:cNvSpPr>
          <p:nvPr>
            <p:ph type="title"/>
          </p:nvPr>
        </p:nvSpPr>
        <p:spPr>
          <a:xfrm>
            <a:off x="0" y="2503170"/>
            <a:ext cx="12192000" cy="650874"/>
          </a:xfrm>
        </p:spPr>
        <p:txBody>
          <a:bodyPr>
            <a:normAutofit/>
          </a:bodyPr>
          <a:lstStyle/>
          <a:p>
            <a:pPr algn="ctr"/>
            <a:r>
              <a:rPr lang="en-US" sz="3200" dirty="0">
                <a:solidFill>
                  <a:schemeClr val="bg1"/>
                </a:solidFill>
              </a:rPr>
              <a:t>What is a zombie property?</a:t>
            </a:r>
          </a:p>
        </p:txBody>
      </p:sp>
      <p:sp>
        <p:nvSpPr>
          <p:cNvPr id="3" name="Content Placeholder 2">
            <a:extLst>
              <a:ext uri="{FF2B5EF4-FFF2-40B4-BE49-F238E27FC236}">
                <a16:creationId xmlns:a16="http://schemas.microsoft.com/office/drawing/2014/main" id="{1303AEFA-0277-4062-B883-85AA990CF1CA}"/>
              </a:ext>
            </a:extLst>
          </p:cNvPr>
          <p:cNvSpPr>
            <a:spLocks noGrp="1"/>
          </p:cNvSpPr>
          <p:nvPr>
            <p:ph idx="1"/>
          </p:nvPr>
        </p:nvSpPr>
        <p:spPr>
          <a:xfrm>
            <a:off x="0" y="3165474"/>
            <a:ext cx="12192000" cy="5319713"/>
          </a:xfrm>
        </p:spPr>
        <p:txBody>
          <a:bodyPr/>
          <a:lstStyle/>
          <a:p>
            <a:pPr>
              <a:lnSpc>
                <a:spcPct val="100000"/>
              </a:lnSpc>
              <a:defRPr sz="1800"/>
            </a:pPr>
            <a:r>
              <a:rPr lang="en-US" sz="2400" dirty="0">
                <a:solidFill>
                  <a:schemeClr val="bg1"/>
                </a:solidFill>
              </a:rPr>
              <a:t>Zombie foreclosures: Properties in the foreclosure process that are vacant and have been abandoned by the borrower, but which are not yet under the control of the servicer or noteholder</a:t>
            </a:r>
          </a:p>
          <a:p>
            <a:pPr>
              <a:lnSpc>
                <a:spcPct val="100000"/>
              </a:lnSpc>
              <a:defRPr sz="1800"/>
            </a:pPr>
            <a:r>
              <a:rPr lang="en-US" sz="2400" dirty="0">
                <a:solidFill>
                  <a:schemeClr val="bg1"/>
                </a:solidFill>
              </a:rPr>
              <a:t>Created by well-meaning legislators and regulators who extended foreclosure processes to “protect” borrowers</a:t>
            </a:r>
          </a:p>
          <a:p>
            <a:pPr>
              <a:lnSpc>
                <a:spcPct val="100000"/>
              </a:lnSpc>
              <a:defRPr sz="1800"/>
            </a:pPr>
            <a:r>
              <a:rPr lang="en-US" sz="2400" dirty="0">
                <a:solidFill>
                  <a:schemeClr val="bg1"/>
                </a:solidFill>
              </a:rPr>
              <a:t>Prevalent in judicial foreclosure states where the foreclosure process can take over 1,000 days</a:t>
            </a:r>
          </a:p>
          <a:p>
            <a:endParaRPr lang="en-US" dirty="0"/>
          </a:p>
        </p:txBody>
      </p:sp>
    </p:spTree>
    <p:extLst>
      <p:ext uri="{BB962C8B-B14F-4D97-AF65-F5344CB8AC3E}">
        <p14:creationId xmlns:p14="http://schemas.microsoft.com/office/powerpoint/2010/main" val="25372366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LL-PPT.jpg">
            <a:extLst>
              <a:ext uri="{FF2B5EF4-FFF2-40B4-BE49-F238E27FC236}">
                <a16:creationId xmlns:a16="http://schemas.microsoft.com/office/drawing/2014/main" id="{4BE5F7B0-1E5F-F745-A184-DFD83E83601D}"/>
              </a:ext>
            </a:extLst>
          </p:cNvPr>
          <p:cNvPicPr/>
          <p:nvPr/>
        </p:nvPicPr>
        <p:blipFill>
          <a:blip r:embed="rId2">
            <a:extLst/>
          </a:blip>
          <a:stretch>
            <a:fillRect/>
          </a:stretch>
        </p:blipFill>
        <p:spPr>
          <a:xfrm>
            <a:off x="1" y="0"/>
            <a:ext cx="12191999" cy="6858000"/>
          </a:xfrm>
          <a:prstGeom prst="rect">
            <a:avLst/>
          </a:prstGeom>
          <a:ln w="12700">
            <a:miter lim="400000"/>
          </a:ln>
        </p:spPr>
      </p:pic>
      <p:sp>
        <p:nvSpPr>
          <p:cNvPr id="2" name="Title 1">
            <a:extLst>
              <a:ext uri="{FF2B5EF4-FFF2-40B4-BE49-F238E27FC236}">
                <a16:creationId xmlns:a16="http://schemas.microsoft.com/office/drawing/2014/main" id="{D7116A67-E025-4E7A-9E83-94C9ABFB1704}"/>
              </a:ext>
            </a:extLst>
          </p:cNvPr>
          <p:cNvSpPr>
            <a:spLocks noGrp="1"/>
          </p:cNvSpPr>
          <p:nvPr>
            <p:ph type="title"/>
          </p:nvPr>
        </p:nvSpPr>
        <p:spPr>
          <a:xfrm>
            <a:off x="0" y="2521902"/>
            <a:ext cx="12192000" cy="993775"/>
          </a:xfrm>
        </p:spPr>
        <p:txBody>
          <a:bodyPr>
            <a:normAutofit/>
          </a:bodyPr>
          <a:lstStyle/>
          <a:p>
            <a:pPr algn="ctr"/>
            <a:r>
              <a:rPr lang="en-US" sz="3200" dirty="0">
                <a:solidFill>
                  <a:schemeClr val="bg1"/>
                </a:solidFill>
              </a:rPr>
              <a:t>Field Service Providers: how they can assist lenders and servicers in this process.</a:t>
            </a:r>
          </a:p>
        </p:txBody>
      </p:sp>
      <p:sp>
        <p:nvSpPr>
          <p:cNvPr id="3" name="Content Placeholder 2">
            <a:extLst>
              <a:ext uri="{FF2B5EF4-FFF2-40B4-BE49-F238E27FC236}">
                <a16:creationId xmlns:a16="http://schemas.microsoft.com/office/drawing/2014/main" id="{FE242615-866D-44F2-8B40-36D5DD44A22F}"/>
              </a:ext>
            </a:extLst>
          </p:cNvPr>
          <p:cNvSpPr>
            <a:spLocks noGrp="1"/>
          </p:cNvSpPr>
          <p:nvPr>
            <p:ph idx="1"/>
          </p:nvPr>
        </p:nvSpPr>
        <p:spPr>
          <a:xfrm>
            <a:off x="-1" y="3429000"/>
            <a:ext cx="12191999" cy="4351338"/>
          </a:xfrm>
        </p:spPr>
        <p:txBody>
          <a:bodyPr/>
          <a:lstStyle/>
          <a:p>
            <a:pPr lvl="0">
              <a:lnSpc>
                <a:spcPct val="100000"/>
              </a:lnSpc>
              <a:defRPr sz="1800"/>
            </a:pPr>
            <a:r>
              <a:rPr lang="en-US" sz="2400" dirty="0">
                <a:solidFill>
                  <a:schemeClr val="bg1"/>
                </a:solidFill>
              </a:rPr>
              <a:t>Inspections, repairs, and reporting</a:t>
            </a:r>
          </a:p>
          <a:p>
            <a:pPr marL="685800" lvl="3">
              <a:lnSpc>
                <a:spcPct val="100000"/>
              </a:lnSpc>
              <a:spcBef>
                <a:spcPts val="1000"/>
              </a:spcBef>
              <a:defRPr sz="1800"/>
            </a:pPr>
            <a:r>
              <a:rPr lang="en-US" sz="2400" dirty="0">
                <a:solidFill>
                  <a:schemeClr val="bg1"/>
                </a:solidFill>
              </a:rPr>
              <a:t>Prior to validation of first time vacancy, securing accurate exterior inspection results are critical.</a:t>
            </a:r>
          </a:p>
          <a:p>
            <a:pPr marL="685800" lvl="3">
              <a:lnSpc>
                <a:spcPct val="100000"/>
              </a:lnSpc>
              <a:spcBef>
                <a:spcPts val="1000"/>
              </a:spcBef>
              <a:defRPr sz="1800"/>
            </a:pPr>
            <a:r>
              <a:rPr lang="en-US" sz="2400" dirty="0">
                <a:solidFill>
                  <a:schemeClr val="bg1"/>
                </a:solidFill>
              </a:rPr>
              <a:t>First interior inspection must be comprehensive. Initial preservation review must include a comprehensive bid proposal to address damage.</a:t>
            </a:r>
          </a:p>
          <a:p>
            <a:pPr marL="685800" lvl="3">
              <a:lnSpc>
                <a:spcPct val="100000"/>
              </a:lnSpc>
              <a:spcBef>
                <a:spcPts val="1000"/>
              </a:spcBef>
              <a:defRPr sz="1800"/>
            </a:pPr>
            <a:r>
              <a:rPr lang="en-US" sz="2400" dirty="0">
                <a:solidFill>
                  <a:schemeClr val="bg1"/>
                </a:solidFill>
              </a:rPr>
              <a:t>Timelines and accurate reporting are essential for effective preservation.</a:t>
            </a:r>
          </a:p>
          <a:p>
            <a:endParaRPr lang="en-US" dirty="0"/>
          </a:p>
        </p:txBody>
      </p:sp>
    </p:spTree>
    <p:extLst>
      <p:ext uri="{BB962C8B-B14F-4D97-AF65-F5344CB8AC3E}">
        <p14:creationId xmlns:p14="http://schemas.microsoft.com/office/powerpoint/2010/main" val="38161600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LL-PPT.jpg">
            <a:extLst>
              <a:ext uri="{FF2B5EF4-FFF2-40B4-BE49-F238E27FC236}">
                <a16:creationId xmlns:a16="http://schemas.microsoft.com/office/drawing/2014/main" id="{797C41B4-AA46-F843-806E-F9642DEB9FAC}"/>
              </a:ext>
            </a:extLst>
          </p:cNvPr>
          <p:cNvPicPr/>
          <p:nvPr/>
        </p:nvPicPr>
        <p:blipFill>
          <a:blip r:embed="rId2">
            <a:extLst/>
          </a:blip>
          <a:stretch>
            <a:fillRect/>
          </a:stretch>
        </p:blipFill>
        <p:spPr>
          <a:xfrm>
            <a:off x="-2" y="0"/>
            <a:ext cx="12191999" cy="6858000"/>
          </a:xfrm>
          <a:prstGeom prst="rect">
            <a:avLst/>
          </a:prstGeom>
          <a:ln w="12700">
            <a:miter lim="400000"/>
          </a:ln>
        </p:spPr>
      </p:pic>
      <p:sp>
        <p:nvSpPr>
          <p:cNvPr id="2" name="Title 1">
            <a:extLst>
              <a:ext uri="{FF2B5EF4-FFF2-40B4-BE49-F238E27FC236}">
                <a16:creationId xmlns:a16="http://schemas.microsoft.com/office/drawing/2014/main" id="{6E475953-01E9-4042-B21A-17F42D5879B5}"/>
              </a:ext>
            </a:extLst>
          </p:cNvPr>
          <p:cNvSpPr>
            <a:spLocks noGrp="1"/>
          </p:cNvSpPr>
          <p:nvPr>
            <p:ph type="title"/>
          </p:nvPr>
        </p:nvSpPr>
        <p:spPr>
          <a:xfrm>
            <a:off x="1" y="2506662"/>
            <a:ext cx="12191999" cy="548640"/>
          </a:xfrm>
        </p:spPr>
        <p:txBody>
          <a:bodyPr>
            <a:normAutofit/>
          </a:bodyPr>
          <a:lstStyle/>
          <a:p>
            <a:pPr algn="ctr"/>
            <a:r>
              <a:rPr lang="en-US" sz="3200" dirty="0">
                <a:solidFill>
                  <a:schemeClr val="bg1"/>
                </a:solidFill>
              </a:rPr>
              <a:t>Field Service representatives can assist with:</a:t>
            </a:r>
          </a:p>
        </p:txBody>
      </p:sp>
      <p:sp>
        <p:nvSpPr>
          <p:cNvPr id="3" name="Content Placeholder 2">
            <a:extLst>
              <a:ext uri="{FF2B5EF4-FFF2-40B4-BE49-F238E27FC236}">
                <a16:creationId xmlns:a16="http://schemas.microsoft.com/office/drawing/2014/main" id="{B7BA1E4A-331C-4899-8627-F1457A6FEC65}"/>
              </a:ext>
            </a:extLst>
          </p:cNvPr>
          <p:cNvSpPr>
            <a:spLocks noGrp="1"/>
          </p:cNvSpPr>
          <p:nvPr>
            <p:ph idx="1"/>
          </p:nvPr>
        </p:nvSpPr>
        <p:spPr>
          <a:xfrm>
            <a:off x="-1" y="3117215"/>
            <a:ext cx="12191997" cy="4351338"/>
          </a:xfrm>
        </p:spPr>
        <p:txBody>
          <a:bodyPr>
            <a:normAutofit/>
          </a:bodyPr>
          <a:lstStyle/>
          <a:p>
            <a:pPr lvl="0">
              <a:lnSpc>
                <a:spcPct val="100000"/>
              </a:lnSpc>
              <a:defRPr sz="1800"/>
            </a:pPr>
            <a:r>
              <a:rPr lang="en-US" sz="2400" dirty="0">
                <a:solidFill>
                  <a:schemeClr val="bg1"/>
                </a:solidFill>
              </a:rPr>
              <a:t>Compliance with local municipal requirements</a:t>
            </a:r>
          </a:p>
          <a:p>
            <a:pPr marL="685800" lvl="2">
              <a:lnSpc>
                <a:spcPct val="100000"/>
              </a:lnSpc>
              <a:spcBef>
                <a:spcPts val="1000"/>
              </a:spcBef>
              <a:defRPr sz="1800"/>
            </a:pPr>
            <a:r>
              <a:rPr lang="en-US" sz="2400" dirty="0">
                <a:solidFill>
                  <a:schemeClr val="bg1"/>
                </a:solidFill>
              </a:rPr>
              <a:t>Property preservation requires monitoring local requirements:</a:t>
            </a:r>
          </a:p>
          <a:p>
            <a:pPr marL="1143000" lvl="4">
              <a:lnSpc>
                <a:spcPct val="100000"/>
              </a:lnSpc>
              <a:spcBef>
                <a:spcPts val="1000"/>
              </a:spcBef>
              <a:defRPr sz="1800"/>
            </a:pPr>
            <a:r>
              <a:rPr lang="en-US" sz="2400" dirty="0">
                <a:solidFill>
                  <a:schemeClr val="bg1"/>
                </a:solidFill>
              </a:rPr>
              <a:t>Current laws and proposed legislation</a:t>
            </a:r>
          </a:p>
          <a:p>
            <a:pPr marL="1143000" lvl="4">
              <a:lnSpc>
                <a:spcPct val="100000"/>
              </a:lnSpc>
              <a:spcBef>
                <a:spcPts val="1000"/>
              </a:spcBef>
              <a:defRPr sz="1800"/>
            </a:pPr>
            <a:r>
              <a:rPr lang="en-US" sz="2400" dirty="0">
                <a:solidFill>
                  <a:schemeClr val="bg1"/>
                </a:solidFill>
              </a:rPr>
              <a:t>Agile change control processes</a:t>
            </a:r>
          </a:p>
          <a:p>
            <a:pPr marL="685800" lvl="2">
              <a:lnSpc>
                <a:spcPct val="100000"/>
              </a:lnSpc>
              <a:spcBef>
                <a:spcPts val="1000"/>
              </a:spcBef>
              <a:defRPr sz="1800"/>
            </a:pPr>
            <a:r>
              <a:rPr lang="en-US" sz="2400" dirty="0">
                <a:solidFill>
                  <a:schemeClr val="bg1"/>
                </a:solidFill>
              </a:rPr>
              <a:t>Local inspection, maintenance, and property registration requirements:</a:t>
            </a:r>
          </a:p>
          <a:p>
            <a:pPr marL="1143000" lvl="4">
              <a:lnSpc>
                <a:spcPct val="100000"/>
              </a:lnSpc>
              <a:spcBef>
                <a:spcPts val="1000"/>
              </a:spcBef>
              <a:defRPr sz="1800"/>
            </a:pPr>
            <a:r>
              <a:rPr lang="en-US" sz="2400" dirty="0">
                <a:solidFill>
                  <a:schemeClr val="bg1"/>
                </a:solidFill>
              </a:rPr>
              <a:t>Accurate tracking and implementation</a:t>
            </a:r>
          </a:p>
          <a:p>
            <a:pPr marL="1143000" lvl="4">
              <a:lnSpc>
                <a:spcPct val="100000"/>
              </a:lnSpc>
              <a:spcBef>
                <a:spcPts val="1000"/>
              </a:spcBef>
              <a:defRPr sz="1800"/>
            </a:pPr>
            <a:r>
              <a:rPr lang="en-US" sz="2400" dirty="0">
                <a:solidFill>
                  <a:schemeClr val="bg1"/>
                </a:solidFill>
              </a:rPr>
              <a:t>Long-term partnership with local officials</a:t>
            </a:r>
          </a:p>
        </p:txBody>
      </p:sp>
    </p:spTree>
    <p:extLst>
      <p:ext uri="{BB962C8B-B14F-4D97-AF65-F5344CB8AC3E}">
        <p14:creationId xmlns:p14="http://schemas.microsoft.com/office/powerpoint/2010/main" val="3544467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LL-PPT.jpg">
            <a:extLst>
              <a:ext uri="{FF2B5EF4-FFF2-40B4-BE49-F238E27FC236}">
                <a16:creationId xmlns:a16="http://schemas.microsoft.com/office/drawing/2014/main" id="{9F0AFFD4-5653-DA43-B334-58664C96C824}"/>
              </a:ext>
            </a:extLst>
          </p:cNvPr>
          <p:cNvPicPr/>
          <p:nvPr/>
        </p:nvPicPr>
        <p:blipFill>
          <a:blip r:embed="rId2">
            <a:extLst/>
          </a:blip>
          <a:stretch>
            <a:fillRect/>
          </a:stretch>
        </p:blipFill>
        <p:spPr>
          <a:xfrm>
            <a:off x="1" y="0"/>
            <a:ext cx="12191999" cy="6858000"/>
          </a:xfrm>
          <a:prstGeom prst="rect">
            <a:avLst/>
          </a:prstGeom>
          <a:ln w="12700">
            <a:miter lim="400000"/>
          </a:ln>
        </p:spPr>
      </p:pic>
      <p:sp>
        <p:nvSpPr>
          <p:cNvPr id="2" name="Title 1">
            <a:extLst>
              <a:ext uri="{FF2B5EF4-FFF2-40B4-BE49-F238E27FC236}">
                <a16:creationId xmlns:a16="http://schemas.microsoft.com/office/drawing/2014/main" id="{C9D21B46-E905-4313-9CE0-1979653370DB}"/>
              </a:ext>
            </a:extLst>
          </p:cNvPr>
          <p:cNvSpPr>
            <a:spLocks noGrp="1"/>
          </p:cNvSpPr>
          <p:nvPr>
            <p:ph type="title"/>
          </p:nvPr>
        </p:nvSpPr>
        <p:spPr>
          <a:xfrm>
            <a:off x="0" y="2506662"/>
            <a:ext cx="12192000" cy="594360"/>
          </a:xfrm>
        </p:spPr>
        <p:txBody>
          <a:bodyPr>
            <a:normAutofit/>
          </a:bodyPr>
          <a:lstStyle/>
          <a:p>
            <a:pPr algn="ctr"/>
            <a:r>
              <a:rPr lang="en-US" sz="3200" dirty="0">
                <a:solidFill>
                  <a:schemeClr val="bg1"/>
                </a:solidFill>
              </a:rPr>
              <a:t>The number of vacant or zombie homes has declined.</a:t>
            </a:r>
          </a:p>
        </p:txBody>
      </p:sp>
      <p:sp>
        <p:nvSpPr>
          <p:cNvPr id="3" name="Content Placeholder 2">
            <a:extLst>
              <a:ext uri="{FF2B5EF4-FFF2-40B4-BE49-F238E27FC236}">
                <a16:creationId xmlns:a16="http://schemas.microsoft.com/office/drawing/2014/main" id="{2C7A14D2-AF4B-4D28-B51B-4A81FB38ECAD}"/>
              </a:ext>
            </a:extLst>
          </p:cNvPr>
          <p:cNvSpPr>
            <a:spLocks noGrp="1"/>
          </p:cNvSpPr>
          <p:nvPr>
            <p:ph idx="1"/>
          </p:nvPr>
        </p:nvSpPr>
        <p:spPr>
          <a:xfrm>
            <a:off x="1" y="3154680"/>
            <a:ext cx="12191999" cy="4351338"/>
          </a:xfrm>
        </p:spPr>
        <p:txBody>
          <a:bodyPr/>
          <a:lstStyle/>
          <a:p>
            <a:pPr>
              <a:lnSpc>
                <a:spcPct val="100000"/>
              </a:lnSpc>
            </a:pPr>
            <a:r>
              <a:rPr lang="en-US" sz="2400" dirty="0">
                <a:solidFill>
                  <a:schemeClr val="bg1"/>
                </a:solidFill>
              </a:rPr>
              <a:t>The number of homes characterized as zombie homes has declined 22 percent between peak of the crisis and the end of third quarter of 2017</a:t>
            </a:r>
          </a:p>
          <a:p>
            <a:pPr>
              <a:lnSpc>
                <a:spcPct val="100000"/>
              </a:lnSpc>
            </a:pPr>
            <a:r>
              <a:rPr lang="en-US" sz="2400" dirty="0">
                <a:solidFill>
                  <a:schemeClr val="bg1"/>
                </a:solidFill>
              </a:rPr>
              <a:t>Where are the majority of these properties?</a:t>
            </a:r>
          </a:p>
          <a:p>
            <a:pPr>
              <a:lnSpc>
                <a:spcPct val="100000"/>
              </a:lnSpc>
            </a:pPr>
            <a:r>
              <a:rPr lang="en-US" sz="2400" dirty="0">
                <a:solidFill>
                  <a:schemeClr val="bg1"/>
                </a:solidFill>
              </a:rPr>
              <a:t>States with the most zombie foreclosures: New York, New Jersey, Florida, Illinois, and Ohio</a:t>
            </a:r>
          </a:p>
          <a:p>
            <a:pPr>
              <a:lnSpc>
                <a:spcPct val="100000"/>
              </a:lnSpc>
            </a:pPr>
            <a:r>
              <a:rPr lang="en-US" sz="2400" dirty="0">
                <a:solidFill>
                  <a:schemeClr val="bg1"/>
                </a:solidFill>
              </a:rPr>
              <a:t>Major metro areas with the most zombie foreclosures: New York-Newark-Jersey City, Philadelphia, Chicago, Miami, and Tampa-St. Petersburg</a:t>
            </a:r>
          </a:p>
          <a:p>
            <a:pPr marL="0" indent="0">
              <a:lnSpc>
                <a:spcPct val="100000"/>
              </a:lnSpc>
              <a:buNone/>
            </a:pPr>
            <a:endParaRPr lang="en-US" sz="2400" dirty="0">
              <a:solidFill>
                <a:schemeClr val="bg1"/>
              </a:solidFill>
            </a:endParaRPr>
          </a:p>
          <a:p>
            <a:pPr marL="0" indent="0">
              <a:lnSpc>
                <a:spcPct val="100000"/>
              </a:lnSpc>
              <a:buNone/>
            </a:pPr>
            <a:endParaRPr lang="en-US" sz="2400" dirty="0">
              <a:solidFill>
                <a:schemeClr val="bg1"/>
              </a:solidFill>
            </a:endParaRPr>
          </a:p>
        </p:txBody>
      </p:sp>
    </p:spTree>
    <p:extLst>
      <p:ext uri="{BB962C8B-B14F-4D97-AF65-F5344CB8AC3E}">
        <p14:creationId xmlns:p14="http://schemas.microsoft.com/office/powerpoint/2010/main" val="3664130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LL-PPT.jpg">
            <a:extLst>
              <a:ext uri="{FF2B5EF4-FFF2-40B4-BE49-F238E27FC236}">
                <a16:creationId xmlns:a16="http://schemas.microsoft.com/office/drawing/2014/main" id="{0863B47F-177C-C14B-A43B-DF850821EEE0}"/>
              </a:ext>
            </a:extLst>
          </p:cNvPr>
          <p:cNvPicPr/>
          <p:nvPr/>
        </p:nvPicPr>
        <p:blipFill>
          <a:blip r:embed="rId2">
            <a:extLst/>
          </a:blip>
          <a:stretch>
            <a:fillRect/>
          </a:stretch>
        </p:blipFill>
        <p:spPr>
          <a:xfrm>
            <a:off x="1" y="0"/>
            <a:ext cx="12191999" cy="6858000"/>
          </a:xfrm>
          <a:prstGeom prst="rect">
            <a:avLst/>
          </a:prstGeom>
          <a:ln w="12700">
            <a:miter lim="400000"/>
          </a:ln>
        </p:spPr>
      </p:pic>
      <p:sp>
        <p:nvSpPr>
          <p:cNvPr id="2" name="Title 1">
            <a:extLst>
              <a:ext uri="{FF2B5EF4-FFF2-40B4-BE49-F238E27FC236}">
                <a16:creationId xmlns:a16="http://schemas.microsoft.com/office/drawing/2014/main" id="{460517AC-AACD-4B94-84D3-0B5FDB26AEC7}"/>
              </a:ext>
            </a:extLst>
          </p:cNvPr>
          <p:cNvSpPr>
            <a:spLocks noGrp="1"/>
          </p:cNvSpPr>
          <p:nvPr>
            <p:ph type="title"/>
          </p:nvPr>
        </p:nvSpPr>
        <p:spPr>
          <a:xfrm>
            <a:off x="2" y="2506662"/>
            <a:ext cx="12191998" cy="659706"/>
          </a:xfrm>
        </p:spPr>
        <p:txBody>
          <a:bodyPr>
            <a:normAutofit/>
          </a:bodyPr>
          <a:lstStyle/>
          <a:p>
            <a:pPr algn="ctr"/>
            <a:r>
              <a:rPr lang="en-US" sz="3200" dirty="0">
                <a:solidFill>
                  <a:schemeClr val="bg1"/>
                </a:solidFill>
              </a:rPr>
              <a:t>There has been a similar decline in REO properties.</a:t>
            </a:r>
          </a:p>
        </p:txBody>
      </p:sp>
      <p:sp>
        <p:nvSpPr>
          <p:cNvPr id="3" name="Content Placeholder 2">
            <a:extLst>
              <a:ext uri="{FF2B5EF4-FFF2-40B4-BE49-F238E27FC236}">
                <a16:creationId xmlns:a16="http://schemas.microsoft.com/office/drawing/2014/main" id="{D60338F3-871F-4C47-A4D8-2D408ACDF97F}"/>
              </a:ext>
            </a:extLst>
          </p:cNvPr>
          <p:cNvSpPr>
            <a:spLocks noGrp="1"/>
          </p:cNvSpPr>
          <p:nvPr>
            <p:ph idx="1"/>
          </p:nvPr>
        </p:nvSpPr>
        <p:spPr>
          <a:xfrm>
            <a:off x="2" y="3429000"/>
            <a:ext cx="12191998" cy="4351338"/>
          </a:xfrm>
        </p:spPr>
        <p:txBody>
          <a:bodyPr/>
          <a:lstStyle/>
          <a:p>
            <a:pPr marL="397580" lvl="0" indent="0" defTabSz="408940">
              <a:lnSpc>
                <a:spcPct val="100000"/>
              </a:lnSpc>
              <a:spcBef>
                <a:spcPts val="0"/>
              </a:spcBef>
              <a:buNone/>
              <a:defRPr sz="1800"/>
            </a:pPr>
            <a:endParaRPr lang="en-US" sz="2400" dirty="0">
              <a:solidFill>
                <a:schemeClr val="bg1"/>
              </a:solidFill>
            </a:endParaRPr>
          </a:p>
          <a:p>
            <a:pPr marL="397580" lvl="0" indent="0" defTabSz="408940">
              <a:lnSpc>
                <a:spcPct val="100000"/>
              </a:lnSpc>
              <a:spcBef>
                <a:spcPts val="0"/>
              </a:spcBef>
              <a:buNone/>
              <a:defRPr sz="1800"/>
            </a:pPr>
            <a:endParaRPr lang="en-US" sz="2400" dirty="0">
              <a:solidFill>
                <a:schemeClr val="bg1"/>
              </a:solidFill>
            </a:endParaRPr>
          </a:p>
          <a:p>
            <a:pPr marL="397580" lvl="0" indent="0" defTabSz="408940">
              <a:lnSpc>
                <a:spcPct val="100000"/>
              </a:lnSpc>
              <a:spcBef>
                <a:spcPts val="0"/>
              </a:spcBef>
              <a:buNone/>
              <a:defRPr sz="1800"/>
            </a:pPr>
            <a:endParaRPr lang="en-US" sz="2400" dirty="0">
              <a:solidFill>
                <a:schemeClr val="bg1"/>
              </a:solidFill>
            </a:endParaRPr>
          </a:p>
        </p:txBody>
      </p:sp>
      <p:sp>
        <p:nvSpPr>
          <p:cNvPr id="5" name="Rectangle 4">
            <a:extLst>
              <a:ext uri="{FF2B5EF4-FFF2-40B4-BE49-F238E27FC236}">
                <a16:creationId xmlns:a16="http://schemas.microsoft.com/office/drawing/2014/main" id="{A9DFB15F-7696-104A-ACD4-526D4385910E}"/>
              </a:ext>
            </a:extLst>
          </p:cNvPr>
          <p:cNvSpPr/>
          <p:nvPr/>
        </p:nvSpPr>
        <p:spPr>
          <a:xfrm>
            <a:off x="2" y="3166368"/>
            <a:ext cx="12191998" cy="3098284"/>
          </a:xfrm>
          <a:prstGeom prst="rect">
            <a:avLst/>
          </a:prstGeom>
        </p:spPr>
        <p:txBody>
          <a:bodyPr wrap="square">
            <a:spAutoFit/>
          </a:bodyPr>
          <a:lstStyle/>
          <a:p>
            <a:pPr marL="228600" indent="-228600">
              <a:spcBef>
                <a:spcPts val="1000"/>
              </a:spcBef>
              <a:buFont typeface="Arial" panose="020B0604020202020204" pitchFamily="34" charset="0"/>
              <a:buChar char="•"/>
            </a:pPr>
            <a:r>
              <a:rPr lang="en-US" sz="2400" dirty="0">
                <a:solidFill>
                  <a:schemeClr val="bg1"/>
                </a:solidFill>
              </a:rPr>
              <a:t> Over 24,000 bank-owned properties vacant nationwide:</a:t>
            </a:r>
          </a:p>
          <a:p>
            <a:pPr marL="685800" lvl="3" indent="-228600">
              <a:spcBef>
                <a:spcPts val="1000"/>
              </a:spcBef>
              <a:buFont typeface="Arial" panose="020B0604020202020204" pitchFamily="34" charset="0"/>
              <a:buChar char="•"/>
            </a:pPr>
            <a:r>
              <a:rPr lang="en-US" sz="2400" dirty="0">
                <a:solidFill>
                  <a:schemeClr val="bg1"/>
                </a:solidFill>
              </a:rPr>
              <a:t> 15.33 percent of REO inventory</a:t>
            </a:r>
          </a:p>
          <a:p>
            <a:pPr marL="685800" lvl="3" indent="-228600">
              <a:spcBef>
                <a:spcPts val="1000"/>
              </a:spcBef>
              <a:buFont typeface="Arial" panose="020B0604020202020204" pitchFamily="34" charset="0"/>
              <a:buChar char="•"/>
            </a:pPr>
            <a:r>
              <a:rPr lang="en-US" sz="2400" dirty="0">
                <a:solidFill>
                  <a:schemeClr val="bg1"/>
                </a:solidFill>
              </a:rPr>
              <a:t> Down 48 percent year-over-year</a:t>
            </a:r>
          </a:p>
          <a:p>
            <a:pPr marL="228600" indent="-228600">
              <a:spcBef>
                <a:spcPts val="1000"/>
              </a:spcBef>
              <a:buFont typeface="Arial" panose="020B0604020202020204" pitchFamily="34" charset="0"/>
              <a:buChar char="•"/>
            </a:pPr>
            <a:r>
              <a:rPr lang="en-US" sz="2400" dirty="0">
                <a:solidFill>
                  <a:schemeClr val="bg1"/>
                </a:solidFill>
              </a:rPr>
              <a:t> States with most vacant REO properties: Michigan, Ohio, Florida, New Jersey, and Illinois.</a:t>
            </a:r>
          </a:p>
          <a:p>
            <a:pPr marL="228600" indent="-228600">
              <a:spcBef>
                <a:spcPts val="1000"/>
              </a:spcBef>
              <a:buFont typeface="Arial" panose="020B0604020202020204" pitchFamily="34" charset="0"/>
              <a:buChar char="•"/>
            </a:pPr>
            <a:r>
              <a:rPr lang="en-US" sz="2400" dirty="0">
                <a:solidFill>
                  <a:schemeClr val="bg1"/>
                </a:solidFill>
              </a:rPr>
              <a:t> Major metros with the most vacant REOs: New York-Newark-Jersey City, Chicago, Philadelphia, Baltimore, and Cleveland.</a:t>
            </a:r>
          </a:p>
          <a:p>
            <a:endParaRPr lang="en-US" dirty="0"/>
          </a:p>
        </p:txBody>
      </p:sp>
    </p:spTree>
    <p:extLst>
      <p:ext uri="{BB962C8B-B14F-4D97-AF65-F5344CB8AC3E}">
        <p14:creationId xmlns:p14="http://schemas.microsoft.com/office/powerpoint/2010/main" val="1805795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LL-PPT.jpg">
            <a:extLst>
              <a:ext uri="{FF2B5EF4-FFF2-40B4-BE49-F238E27FC236}">
                <a16:creationId xmlns:a16="http://schemas.microsoft.com/office/drawing/2014/main" id="{3F85DF93-2719-2A44-AD62-4BFBC27048B3}"/>
              </a:ext>
            </a:extLst>
          </p:cNvPr>
          <p:cNvPicPr/>
          <p:nvPr/>
        </p:nvPicPr>
        <p:blipFill>
          <a:blip r:embed="rId2">
            <a:extLst/>
          </a:blip>
          <a:stretch>
            <a:fillRect/>
          </a:stretch>
        </p:blipFill>
        <p:spPr>
          <a:xfrm>
            <a:off x="1" y="0"/>
            <a:ext cx="12191999" cy="6858000"/>
          </a:xfrm>
          <a:prstGeom prst="rect">
            <a:avLst/>
          </a:prstGeom>
          <a:ln w="12700">
            <a:miter lim="400000"/>
          </a:ln>
        </p:spPr>
      </p:pic>
      <p:sp>
        <p:nvSpPr>
          <p:cNvPr id="2" name="Title 1">
            <a:extLst>
              <a:ext uri="{FF2B5EF4-FFF2-40B4-BE49-F238E27FC236}">
                <a16:creationId xmlns:a16="http://schemas.microsoft.com/office/drawing/2014/main" id="{162846FB-67A6-4E8C-8059-C814807CD52C}"/>
              </a:ext>
            </a:extLst>
          </p:cNvPr>
          <p:cNvSpPr>
            <a:spLocks noGrp="1"/>
          </p:cNvSpPr>
          <p:nvPr>
            <p:ph type="title"/>
          </p:nvPr>
        </p:nvSpPr>
        <p:spPr>
          <a:xfrm>
            <a:off x="-1" y="2506662"/>
            <a:ext cx="12192000" cy="625475"/>
          </a:xfrm>
        </p:spPr>
        <p:txBody>
          <a:bodyPr>
            <a:normAutofit/>
          </a:bodyPr>
          <a:lstStyle/>
          <a:p>
            <a:pPr algn="ctr"/>
            <a:r>
              <a:rPr lang="en-US" sz="3200" dirty="0">
                <a:solidFill>
                  <a:schemeClr val="bg1"/>
                </a:solidFill>
              </a:rPr>
              <a:t>What is a vacant or abandoned property?</a:t>
            </a:r>
          </a:p>
        </p:txBody>
      </p:sp>
      <p:sp>
        <p:nvSpPr>
          <p:cNvPr id="3" name="Content Placeholder 2">
            <a:extLst>
              <a:ext uri="{FF2B5EF4-FFF2-40B4-BE49-F238E27FC236}">
                <a16:creationId xmlns:a16="http://schemas.microsoft.com/office/drawing/2014/main" id="{B190105B-C52C-440F-9D70-9E8A1FA7CC73}"/>
              </a:ext>
            </a:extLst>
          </p:cNvPr>
          <p:cNvSpPr>
            <a:spLocks noGrp="1"/>
          </p:cNvSpPr>
          <p:nvPr>
            <p:ph idx="1"/>
          </p:nvPr>
        </p:nvSpPr>
        <p:spPr>
          <a:xfrm>
            <a:off x="0" y="3166427"/>
            <a:ext cx="12192000" cy="4351338"/>
          </a:xfrm>
        </p:spPr>
        <p:txBody>
          <a:bodyPr/>
          <a:lstStyle/>
          <a:p>
            <a:pPr>
              <a:lnSpc>
                <a:spcPct val="100000"/>
              </a:lnSpc>
            </a:pPr>
            <a:r>
              <a:rPr lang="en-US" sz="2400" dirty="0">
                <a:solidFill>
                  <a:schemeClr val="bg1"/>
                </a:solidFill>
              </a:rPr>
              <a:t>Everyone is familiar with the terms vacant or abandoned property, but what exactly are the elements of such a property, and how to you establish that a home is actually vacant?</a:t>
            </a:r>
          </a:p>
          <a:p>
            <a:pPr>
              <a:lnSpc>
                <a:spcPct val="100000"/>
              </a:lnSpc>
            </a:pPr>
            <a:r>
              <a:rPr lang="en-US" sz="2400" dirty="0">
                <a:solidFill>
                  <a:schemeClr val="bg1"/>
                </a:solidFill>
              </a:rPr>
              <a:t>Statutes and regulations around the country often have widely varying criteria for determinations of what constitutes vacant or abandoned property.</a:t>
            </a:r>
          </a:p>
          <a:p>
            <a:pPr>
              <a:lnSpc>
                <a:spcPct val="100000"/>
              </a:lnSpc>
            </a:pPr>
            <a:r>
              <a:rPr lang="en-US" sz="2400" dirty="0">
                <a:solidFill>
                  <a:schemeClr val="bg1"/>
                </a:solidFill>
              </a:rPr>
              <a:t>A uniform definition is needed.</a:t>
            </a:r>
          </a:p>
          <a:p>
            <a:endParaRPr lang="en-US" dirty="0"/>
          </a:p>
        </p:txBody>
      </p:sp>
    </p:spTree>
    <p:extLst>
      <p:ext uri="{BB962C8B-B14F-4D97-AF65-F5344CB8AC3E}">
        <p14:creationId xmlns:p14="http://schemas.microsoft.com/office/powerpoint/2010/main" val="1114968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LL-PPT.jpg">
            <a:extLst>
              <a:ext uri="{FF2B5EF4-FFF2-40B4-BE49-F238E27FC236}">
                <a16:creationId xmlns:a16="http://schemas.microsoft.com/office/drawing/2014/main" id="{EE8D33A7-94D6-FC48-AF17-40202387EFC8}"/>
              </a:ext>
            </a:extLst>
          </p:cNvPr>
          <p:cNvPicPr/>
          <p:nvPr/>
        </p:nvPicPr>
        <p:blipFill>
          <a:blip r:embed="rId2">
            <a:extLst/>
          </a:blip>
          <a:stretch>
            <a:fillRect/>
          </a:stretch>
        </p:blipFill>
        <p:spPr>
          <a:xfrm>
            <a:off x="1" y="0"/>
            <a:ext cx="12191999" cy="6858000"/>
          </a:xfrm>
          <a:prstGeom prst="rect">
            <a:avLst/>
          </a:prstGeom>
          <a:ln w="12700">
            <a:miter lim="400000"/>
          </a:ln>
        </p:spPr>
      </p:pic>
      <p:sp>
        <p:nvSpPr>
          <p:cNvPr id="2" name="Title 1">
            <a:extLst>
              <a:ext uri="{FF2B5EF4-FFF2-40B4-BE49-F238E27FC236}">
                <a16:creationId xmlns:a16="http://schemas.microsoft.com/office/drawing/2014/main" id="{FEBDEAB2-3C98-46A3-B687-BBE7AF76712F}"/>
              </a:ext>
            </a:extLst>
          </p:cNvPr>
          <p:cNvSpPr>
            <a:spLocks noGrp="1"/>
          </p:cNvSpPr>
          <p:nvPr>
            <p:ph type="ctrTitle"/>
          </p:nvPr>
        </p:nvSpPr>
        <p:spPr>
          <a:xfrm>
            <a:off x="0" y="2503170"/>
            <a:ext cx="12283438" cy="560388"/>
          </a:xfrm>
        </p:spPr>
        <p:txBody>
          <a:bodyPr>
            <a:normAutofit/>
          </a:bodyPr>
          <a:lstStyle/>
          <a:p>
            <a:r>
              <a:rPr lang="en-US" sz="3200" dirty="0">
                <a:solidFill>
                  <a:schemeClr val="bg1"/>
                </a:solidFill>
              </a:rPr>
              <a:t>What are the general characteristics of a vacant or abandoned property?</a:t>
            </a:r>
          </a:p>
        </p:txBody>
      </p:sp>
      <p:sp>
        <p:nvSpPr>
          <p:cNvPr id="3" name="Subtitle 2">
            <a:extLst>
              <a:ext uri="{FF2B5EF4-FFF2-40B4-BE49-F238E27FC236}">
                <a16:creationId xmlns:a16="http://schemas.microsoft.com/office/drawing/2014/main" id="{559E1960-32BC-40EA-B51B-A8EBC8E3F5F1}"/>
              </a:ext>
            </a:extLst>
          </p:cNvPr>
          <p:cNvSpPr>
            <a:spLocks noGrp="1"/>
          </p:cNvSpPr>
          <p:nvPr>
            <p:ph type="subTitle" idx="1"/>
          </p:nvPr>
        </p:nvSpPr>
        <p:spPr>
          <a:xfrm>
            <a:off x="45720" y="3167698"/>
            <a:ext cx="12191998" cy="3471862"/>
          </a:xfrm>
        </p:spPr>
        <p:txBody>
          <a:bodyPr>
            <a:normAutofit fontScale="62500" lnSpcReduction="20000"/>
          </a:bodyPr>
          <a:lstStyle/>
          <a:p>
            <a:pPr marL="228600" indent="-228600" algn="l" fontAlgn="base">
              <a:lnSpc>
                <a:spcPct val="120000"/>
              </a:lnSpc>
              <a:buFont typeface="Arial" panose="020B0604020202020204" pitchFamily="34" charset="0"/>
              <a:buChar char="•"/>
            </a:pPr>
            <a:r>
              <a:rPr lang="en-US" sz="3800" dirty="0">
                <a:solidFill>
                  <a:schemeClr val="bg1"/>
                </a:solidFill>
              </a:rPr>
              <a:t>Physical condition of a structure;</a:t>
            </a:r>
          </a:p>
          <a:p>
            <a:pPr marL="228600" indent="-228600" algn="l" fontAlgn="base">
              <a:lnSpc>
                <a:spcPct val="120000"/>
              </a:lnSpc>
              <a:buFont typeface="Arial" panose="020B0604020202020204" pitchFamily="34" charset="0"/>
              <a:buChar char="•"/>
            </a:pPr>
            <a:r>
              <a:rPr lang="en-US" sz="3800" dirty="0">
                <a:solidFill>
                  <a:schemeClr val="bg1"/>
                </a:solidFill>
              </a:rPr>
              <a:t>Amount of time that a property has been in that condition;</a:t>
            </a:r>
          </a:p>
          <a:p>
            <a:pPr marL="228600" indent="-228600" algn="l" fontAlgn="base">
              <a:lnSpc>
                <a:spcPct val="120000"/>
              </a:lnSpc>
              <a:buFont typeface="Arial" panose="020B0604020202020204" pitchFamily="34" charset="0"/>
              <a:buChar char="•"/>
            </a:pPr>
            <a:r>
              <a:rPr lang="en-US" sz="3800" dirty="0">
                <a:solidFill>
                  <a:schemeClr val="bg1"/>
                </a:solidFill>
              </a:rPr>
              <a:t>Whether utilities are shut off;</a:t>
            </a:r>
          </a:p>
          <a:p>
            <a:pPr marL="228600" indent="-228600" algn="l" fontAlgn="base">
              <a:lnSpc>
                <a:spcPct val="120000"/>
              </a:lnSpc>
              <a:buFont typeface="Arial" panose="020B0604020202020204" pitchFamily="34" charset="0"/>
              <a:buChar char="•"/>
            </a:pPr>
            <a:r>
              <a:rPr lang="en-US" sz="3800" dirty="0">
                <a:solidFill>
                  <a:schemeClr val="bg1"/>
                </a:solidFill>
              </a:rPr>
              <a:t>Whether grass and weeds are overgrown;</a:t>
            </a:r>
          </a:p>
          <a:p>
            <a:pPr marL="228600" indent="-228600" algn="l" fontAlgn="base">
              <a:lnSpc>
                <a:spcPct val="120000"/>
              </a:lnSpc>
              <a:buFont typeface="Arial" panose="020B0604020202020204" pitchFamily="34" charset="0"/>
              <a:buChar char="•"/>
            </a:pPr>
            <a:r>
              <a:rPr lang="en-US" sz="3800" dirty="0">
                <a:solidFill>
                  <a:schemeClr val="bg1"/>
                </a:solidFill>
              </a:rPr>
              <a:t>Whether the property is boarded up;</a:t>
            </a:r>
          </a:p>
          <a:p>
            <a:pPr marL="228600" indent="-228600" algn="l" fontAlgn="base">
              <a:lnSpc>
                <a:spcPct val="120000"/>
              </a:lnSpc>
              <a:buFont typeface="Arial" panose="020B0604020202020204" pitchFamily="34" charset="0"/>
              <a:buChar char="•"/>
            </a:pPr>
            <a:r>
              <a:rPr lang="en-US" sz="3800" dirty="0">
                <a:solidFill>
                  <a:schemeClr val="bg1"/>
                </a:solidFill>
              </a:rPr>
              <a:t>Is mail being delivered?	</a:t>
            </a:r>
          </a:p>
          <a:p>
            <a:pPr marL="228600" indent="-228600" algn="l" fontAlgn="base">
              <a:lnSpc>
                <a:spcPct val="120000"/>
              </a:lnSpc>
              <a:buFont typeface="Arial" panose="020B0604020202020204" pitchFamily="34" charset="0"/>
              <a:buChar char="•"/>
            </a:pPr>
            <a:r>
              <a:rPr lang="en-US" sz="3800" dirty="0">
                <a:solidFill>
                  <a:schemeClr val="bg1"/>
                </a:solidFill>
              </a:rPr>
              <a:t>Is the property secured?</a:t>
            </a:r>
          </a:p>
          <a:p>
            <a:pPr algn="just" fontAlgn="base"/>
            <a:endParaRPr lang="en-US" dirty="0"/>
          </a:p>
          <a:p>
            <a:pPr algn="just" fontAlgn="base"/>
            <a:endParaRPr lang="en-US" dirty="0"/>
          </a:p>
          <a:p>
            <a:pPr algn="just" fontAlgn="base"/>
            <a:endParaRPr lang="en-US" dirty="0"/>
          </a:p>
          <a:p>
            <a:endParaRPr lang="en-US" dirty="0"/>
          </a:p>
        </p:txBody>
      </p:sp>
    </p:spTree>
    <p:extLst>
      <p:ext uri="{BB962C8B-B14F-4D97-AF65-F5344CB8AC3E}">
        <p14:creationId xmlns:p14="http://schemas.microsoft.com/office/powerpoint/2010/main" val="1560856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LL-PPT.jpg">
            <a:extLst>
              <a:ext uri="{FF2B5EF4-FFF2-40B4-BE49-F238E27FC236}">
                <a16:creationId xmlns:a16="http://schemas.microsoft.com/office/drawing/2014/main" id="{A674C547-1106-7D44-A135-80DB28F83149}"/>
              </a:ext>
            </a:extLst>
          </p:cNvPr>
          <p:cNvPicPr/>
          <p:nvPr/>
        </p:nvPicPr>
        <p:blipFill>
          <a:blip r:embed="rId2">
            <a:extLst/>
          </a:blip>
          <a:stretch>
            <a:fillRect/>
          </a:stretch>
        </p:blipFill>
        <p:spPr>
          <a:xfrm>
            <a:off x="1" y="0"/>
            <a:ext cx="12191999" cy="6858000"/>
          </a:xfrm>
          <a:prstGeom prst="rect">
            <a:avLst/>
          </a:prstGeom>
          <a:ln w="12700">
            <a:miter lim="400000"/>
          </a:ln>
        </p:spPr>
      </p:pic>
      <p:sp>
        <p:nvSpPr>
          <p:cNvPr id="2" name="Title 1">
            <a:extLst>
              <a:ext uri="{FF2B5EF4-FFF2-40B4-BE49-F238E27FC236}">
                <a16:creationId xmlns:a16="http://schemas.microsoft.com/office/drawing/2014/main" id="{C9E437FE-C250-449D-BB3D-D551A7D9D159}"/>
              </a:ext>
            </a:extLst>
          </p:cNvPr>
          <p:cNvSpPr>
            <a:spLocks noGrp="1"/>
          </p:cNvSpPr>
          <p:nvPr>
            <p:ph type="title"/>
          </p:nvPr>
        </p:nvSpPr>
        <p:spPr>
          <a:xfrm>
            <a:off x="1" y="2506662"/>
            <a:ext cx="12191999" cy="594360"/>
          </a:xfrm>
        </p:spPr>
        <p:txBody>
          <a:bodyPr>
            <a:normAutofit/>
          </a:bodyPr>
          <a:lstStyle/>
          <a:p>
            <a:pPr algn="ctr"/>
            <a:r>
              <a:rPr lang="en-US" sz="3200" dirty="0">
                <a:solidFill>
                  <a:schemeClr val="bg1"/>
                </a:solidFill>
              </a:rPr>
              <a:t>Characteristics of vacant properties (cont’d):</a:t>
            </a:r>
          </a:p>
        </p:txBody>
      </p:sp>
      <p:sp>
        <p:nvSpPr>
          <p:cNvPr id="3" name="Content Placeholder 2">
            <a:extLst>
              <a:ext uri="{FF2B5EF4-FFF2-40B4-BE49-F238E27FC236}">
                <a16:creationId xmlns:a16="http://schemas.microsoft.com/office/drawing/2014/main" id="{4637F8E4-3077-4B58-8A20-1ADB97B44041}"/>
              </a:ext>
            </a:extLst>
          </p:cNvPr>
          <p:cNvSpPr>
            <a:spLocks noGrp="1"/>
          </p:cNvSpPr>
          <p:nvPr>
            <p:ph idx="1"/>
          </p:nvPr>
        </p:nvSpPr>
        <p:spPr>
          <a:xfrm>
            <a:off x="0" y="3157537"/>
            <a:ext cx="12192000" cy="4351338"/>
          </a:xfrm>
        </p:spPr>
        <p:txBody>
          <a:bodyPr>
            <a:normAutofit/>
          </a:bodyPr>
          <a:lstStyle/>
          <a:p>
            <a:pPr algn="just" fontAlgn="base"/>
            <a:r>
              <a:rPr lang="en-US" sz="2000" dirty="0">
                <a:solidFill>
                  <a:schemeClr val="bg1"/>
                </a:solidFill>
              </a:rPr>
              <a:t>Is there personal property on the site?</a:t>
            </a:r>
          </a:p>
          <a:p>
            <a:pPr algn="just" fontAlgn="base"/>
            <a:r>
              <a:rPr lang="en-US" sz="2000" dirty="0">
                <a:solidFill>
                  <a:schemeClr val="bg1"/>
                </a:solidFill>
              </a:rPr>
              <a:t>Does the property live up to municipal code standards?</a:t>
            </a:r>
          </a:p>
          <a:p>
            <a:pPr algn="just" fontAlgn="base"/>
            <a:r>
              <a:rPr lang="en-US" sz="2000" dirty="0">
                <a:solidFill>
                  <a:schemeClr val="bg1"/>
                </a:solidFill>
              </a:rPr>
              <a:t>Are municipal citations being remediated?</a:t>
            </a:r>
          </a:p>
          <a:p>
            <a:pPr algn="just" fontAlgn="base"/>
            <a:r>
              <a:rPr lang="en-US" sz="2000" dirty="0">
                <a:solidFill>
                  <a:schemeClr val="bg1"/>
                </a:solidFill>
              </a:rPr>
              <a:t>Is there trash or debris throughout the property?</a:t>
            </a:r>
          </a:p>
          <a:p>
            <a:pPr algn="just" fontAlgn="base"/>
            <a:r>
              <a:rPr lang="en-US" sz="2000" dirty="0">
                <a:solidFill>
                  <a:schemeClr val="bg1"/>
                </a:solidFill>
              </a:rPr>
              <a:t>Are automobiles present in the driveway?</a:t>
            </a:r>
          </a:p>
          <a:p>
            <a:pPr algn="just" fontAlgn="base"/>
            <a:r>
              <a:rPr lang="en-US" sz="2000" dirty="0">
                <a:solidFill>
                  <a:schemeClr val="bg1"/>
                </a:solidFill>
              </a:rPr>
              <a:t>Has copper or other metals been removed from the property?</a:t>
            </a:r>
          </a:p>
          <a:p>
            <a:pPr algn="just" fontAlgn="base"/>
            <a:r>
              <a:rPr lang="en-US" sz="2000" dirty="0">
                <a:solidFill>
                  <a:schemeClr val="bg1"/>
                </a:solidFill>
              </a:rPr>
              <a:t>Are windows broken?</a:t>
            </a:r>
          </a:p>
          <a:p>
            <a:pPr algn="just"/>
            <a:r>
              <a:rPr lang="en-US" sz="2000" dirty="0">
                <a:solidFill>
                  <a:schemeClr val="bg1"/>
                </a:solidFill>
              </a:rPr>
              <a:t>Some cities or municipalities may view a house as “vacant” if it is “uninhabitable” under the local code.</a:t>
            </a:r>
          </a:p>
          <a:p>
            <a:endParaRPr lang="en-US" dirty="0"/>
          </a:p>
        </p:txBody>
      </p:sp>
    </p:spTree>
    <p:extLst>
      <p:ext uri="{BB962C8B-B14F-4D97-AF65-F5344CB8AC3E}">
        <p14:creationId xmlns:p14="http://schemas.microsoft.com/office/powerpoint/2010/main" val="3737328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LL-PPT.jpg">
            <a:extLst>
              <a:ext uri="{FF2B5EF4-FFF2-40B4-BE49-F238E27FC236}">
                <a16:creationId xmlns:a16="http://schemas.microsoft.com/office/drawing/2014/main" id="{507C9D8C-AF25-A84F-BD0D-22096595D300}"/>
              </a:ext>
            </a:extLst>
          </p:cNvPr>
          <p:cNvPicPr/>
          <p:nvPr/>
        </p:nvPicPr>
        <p:blipFill>
          <a:blip r:embed="rId2">
            <a:extLst/>
          </a:blip>
          <a:stretch>
            <a:fillRect/>
          </a:stretch>
        </p:blipFill>
        <p:spPr>
          <a:xfrm>
            <a:off x="1" y="0"/>
            <a:ext cx="12191999" cy="6858000"/>
          </a:xfrm>
          <a:prstGeom prst="rect">
            <a:avLst/>
          </a:prstGeom>
          <a:ln w="12700">
            <a:miter lim="400000"/>
          </a:ln>
        </p:spPr>
      </p:pic>
      <p:sp>
        <p:nvSpPr>
          <p:cNvPr id="2" name="Title 1">
            <a:extLst>
              <a:ext uri="{FF2B5EF4-FFF2-40B4-BE49-F238E27FC236}">
                <a16:creationId xmlns:a16="http://schemas.microsoft.com/office/drawing/2014/main" id="{0A2B20C9-298B-4985-886D-D01B0AD15F71}"/>
              </a:ext>
            </a:extLst>
          </p:cNvPr>
          <p:cNvSpPr>
            <a:spLocks noGrp="1"/>
          </p:cNvSpPr>
          <p:nvPr>
            <p:ph type="title"/>
          </p:nvPr>
        </p:nvSpPr>
        <p:spPr>
          <a:xfrm>
            <a:off x="0" y="2506662"/>
            <a:ext cx="12191999" cy="521336"/>
          </a:xfrm>
        </p:spPr>
        <p:txBody>
          <a:bodyPr>
            <a:noAutofit/>
          </a:bodyPr>
          <a:lstStyle/>
          <a:p>
            <a:pPr algn="ctr"/>
            <a:r>
              <a:rPr lang="en-US" sz="3200" dirty="0">
                <a:solidFill>
                  <a:schemeClr val="bg1"/>
                </a:solidFill>
              </a:rPr>
              <a:t>How effective are current vacant foreclosure statutes?</a:t>
            </a:r>
          </a:p>
        </p:txBody>
      </p:sp>
      <p:sp>
        <p:nvSpPr>
          <p:cNvPr id="3" name="Content Placeholder 2">
            <a:extLst>
              <a:ext uri="{FF2B5EF4-FFF2-40B4-BE49-F238E27FC236}">
                <a16:creationId xmlns:a16="http://schemas.microsoft.com/office/drawing/2014/main" id="{9C659074-80BA-4719-9110-34E5A73E5B06}"/>
              </a:ext>
            </a:extLst>
          </p:cNvPr>
          <p:cNvSpPr>
            <a:spLocks noGrp="1"/>
          </p:cNvSpPr>
          <p:nvPr>
            <p:ph idx="1"/>
          </p:nvPr>
        </p:nvSpPr>
        <p:spPr>
          <a:xfrm>
            <a:off x="0" y="3161666"/>
            <a:ext cx="12192000" cy="3696334"/>
          </a:xfrm>
        </p:spPr>
        <p:txBody>
          <a:bodyPr>
            <a:normAutofit lnSpcReduction="10000"/>
          </a:bodyPr>
          <a:lstStyle/>
          <a:p>
            <a:pPr>
              <a:lnSpc>
                <a:spcPct val="100000"/>
              </a:lnSpc>
            </a:pPr>
            <a:r>
              <a:rPr lang="en-US" sz="2000" dirty="0">
                <a:solidFill>
                  <a:schemeClr val="bg1"/>
                </a:solidFill>
              </a:rPr>
              <a:t>Various states have adopted legislation which seek to streamline the timing and completion of foreclosures of vacant properties.</a:t>
            </a:r>
          </a:p>
          <a:p>
            <a:pPr>
              <a:lnSpc>
                <a:spcPct val="100000"/>
              </a:lnSpc>
            </a:pPr>
            <a:r>
              <a:rPr lang="en-US" sz="2000" dirty="0">
                <a:solidFill>
                  <a:schemeClr val="bg1"/>
                </a:solidFill>
              </a:rPr>
              <a:t>Specific state examples:</a:t>
            </a:r>
          </a:p>
          <a:p>
            <a:pPr marL="685800" lvl="3">
              <a:lnSpc>
                <a:spcPct val="100000"/>
              </a:lnSpc>
              <a:spcBef>
                <a:spcPts val="1000"/>
              </a:spcBef>
            </a:pPr>
            <a:r>
              <a:rPr lang="en-US" sz="2000" dirty="0">
                <a:solidFill>
                  <a:schemeClr val="bg1"/>
                </a:solidFill>
              </a:rPr>
              <a:t>New Jersey</a:t>
            </a:r>
          </a:p>
          <a:p>
            <a:pPr marL="685800" lvl="3">
              <a:lnSpc>
                <a:spcPct val="100000"/>
              </a:lnSpc>
              <a:spcBef>
                <a:spcPts val="1000"/>
              </a:spcBef>
            </a:pPr>
            <a:r>
              <a:rPr lang="en-US" sz="2000" dirty="0">
                <a:solidFill>
                  <a:schemeClr val="bg1"/>
                </a:solidFill>
              </a:rPr>
              <a:t>New Washington state legislation</a:t>
            </a:r>
          </a:p>
          <a:p>
            <a:pPr>
              <a:lnSpc>
                <a:spcPct val="100000"/>
              </a:lnSpc>
            </a:pPr>
            <a:r>
              <a:rPr lang="en-US" sz="2000" dirty="0">
                <a:solidFill>
                  <a:schemeClr val="bg1"/>
                </a:solidFill>
              </a:rPr>
              <a:t>Other states with statutes:</a:t>
            </a:r>
          </a:p>
          <a:p>
            <a:pPr marL="685800" lvl="3">
              <a:lnSpc>
                <a:spcPct val="100000"/>
              </a:lnSpc>
              <a:spcBef>
                <a:spcPts val="1000"/>
              </a:spcBef>
            </a:pPr>
            <a:r>
              <a:rPr lang="en-US" sz="2000" dirty="0">
                <a:solidFill>
                  <a:schemeClr val="bg1"/>
                </a:solidFill>
              </a:rPr>
              <a:t>Connecticut, Illinois, Indiana, Kentucky</a:t>
            </a:r>
          </a:p>
          <a:p>
            <a:pPr marL="685800" lvl="3">
              <a:lnSpc>
                <a:spcPct val="100000"/>
              </a:lnSpc>
              <a:spcBef>
                <a:spcPts val="1000"/>
              </a:spcBef>
            </a:pPr>
            <a:r>
              <a:rPr lang="en-US" sz="2000" dirty="0">
                <a:solidFill>
                  <a:schemeClr val="bg1"/>
                </a:solidFill>
              </a:rPr>
              <a:t>Maine, Maryland, Nevada</a:t>
            </a:r>
          </a:p>
          <a:p>
            <a:pPr marL="685800" lvl="3">
              <a:lnSpc>
                <a:spcPct val="100000"/>
              </a:lnSpc>
              <a:spcBef>
                <a:spcPts val="1000"/>
              </a:spcBef>
            </a:pPr>
            <a:r>
              <a:rPr lang="en-US" sz="2000" dirty="0">
                <a:solidFill>
                  <a:schemeClr val="bg1"/>
                </a:solidFill>
              </a:rPr>
              <a:t>New York, South Carolina, Wisconsin</a:t>
            </a:r>
          </a:p>
          <a:p>
            <a:pPr lvl="1"/>
            <a:endParaRPr lang="en-US" dirty="0"/>
          </a:p>
        </p:txBody>
      </p:sp>
    </p:spTree>
    <p:extLst>
      <p:ext uri="{BB962C8B-B14F-4D97-AF65-F5344CB8AC3E}">
        <p14:creationId xmlns:p14="http://schemas.microsoft.com/office/powerpoint/2010/main" val="2873458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LL-PPT.jpg">
            <a:extLst>
              <a:ext uri="{FF2B5EF4-FFF2-40B4-BE49-F238E27FC236}">
                <a16:creationId xmlns:a16="http://schemas.microsoft.com/office/drawing/2014/main" id="{488D7453-895C-5E45-A39A-8CB0F819E42A}"/>
              </a:ext>
            </a:extLst>
          </p:cNvPr>
          <p:cNvPicPr/>
          <p:nvPr/>
        </p:nvPicPr>
        <p:blipFill>
          <a:blip r:embed="rId2">
            <a:extLst/>
          </a:blip>
          <a:stretch>
            <a:fillRect/>
          </a:stretch>
        </p:blipFill>
        <p:spPr>
          <a:xfrm>
            <a:off x="-1" y="0"/>
            <a:ext cx="12191999" cy="6858000"/>
          </a:xfrm>
          <a:prstGeom prst="rect">
            <a:avLst/>
          </a:prstGeom>
          <a:ln w="12700">
            <a:miter lim="400000"/>
          </a:ln>
        </p:spPr>
      </p:pic>
      <p:sp>
        <p:nvSpPr>
          <p:cNvPr id="2" name="Title 1">
            <a:extLst>
              <a:ext uri="{FF2B5EF4-FFF2-40B4-BE49-F238E27FC236}">
                <a16:creationId xmlns:a16="http://schemas.microsoft.com/office/drawing/2014/main" id="{A3E653EE-6C92-4ABE-BF9B-B2C1A657044B}"/>
              </a:ext>
            </a:extLst>
          </p:cNvPr>
          <p:cNvSpPr>
            <a:spLocks noGrp="1"/>
          </p:cNvSpPr>
          <p:nvPr>
            <p:ph type="title"/>
          </p:nvPr>
        </p:nvSpPr>
        <p:spPr>
          <a:xfrm>
            <a:off x="2" y="2506662"/>
            <a:ext cx="12191998" cy="757555"/>
          </a:xfrm>
        </p:spPr>
        <p:txBody>
          <a:bodyPr>
            <a:normAutofit/>
          </a:bodyPr>
          <a:lstStyle/>
          <a:p>
            <a:pPr algn="ctr"/>
            <a:r>
              <a:rPr lang="en-US" sz="3200" dirty="0">
                <a:solidFill>
                  <a:schemeClr val="bg1"/>
                </a:solidFill>
              </a:rPr>
              <a:t>Who “certifies” a property is vacant or abandoned?</a:t>
            </a:r>
          </a:p>
        </p:txBody>
      </p:sp>
      <p:sp>
        <p:nvSpPr>
          <p:cNvPr id="3" name="Content Placeholder 2">
            <a:extLst>
              <a:ext uri="{FF2B5EF4-FFF2-40B4-BE49-F238E27FC236}">
                <a16:creationId xmlns:a16="http://schemas.microsoft.com/office/drawing/2014/main" id="{CFDF8FBD-505A-45E6-A387-9EDDB60836D8}"/>
              </a:ext>
            </a:extLst>
          </p:cNvPr>
          <p:cNvSpPr>
            <a:spLocks noGrp="1"/>
          </p:cNvSpPr>
          <p:nvPr>
            <p:ph idx="1"/>
          </p:nvPr>
        </p:nvSpPr>
        <p:spPr>
          <a:xfrm>
            <a:off x="2" y="3161347"/>
            <a:ext cx="12191998" cy="4351338"/>
          </a:xfrm>
        </p:spPr>
        <p:txBody>
          <a:bodyPr>
            <a:normAutofit/>
          </a:bodyPr>
          <a:lstStyle/>
          <a:p>
            <a:pPr>
              <a:lnSpc>
                <a:spcPct val="100000"/>
              </a:lnSpc>
            </a:pPr>
            <a:r>
              <a:rPr lang="en-US" sz="2400" dirty="0">
                <a:solidFill>
                  <a:schemeClr val="bg1"/>
                </a:solidFill>
              </a:rPr>
              <a:t>Can a servicer unilaterally make the decision?  </a:t>
            </a:r>
          </a:p>
          <a:p>
            <a:pPr>
              <a:lnSpc>
                <a:spcPct val="100000"/>
              </a:lnSpc>
            </a:pPr>
            <a:r>
              <a:rPr lang="en-US" sz="2400" dirty="0">
                <a:solidFill>
                  <a:schemeClr val="bg1"/>
                </a:solidFill>
              </a:rPr>
              <a:t>Does there have to be an affidavit signed by a servicer certifying the vacancy?  </a:t>
            </a:r>
          </a:p>
          <a:p>
            <a:pPr>
              <a:lnSpc>
                <a:spcPct val="100000"/>
              </a:lnSpc>
            </a:pPr>
            <a:r>
              <a:rPr lang="en-US" sz="2400" dirty="0">
                <a:solidFill>
                  <a:schemeClr val="bg1"/>
                </a:solidFill>
              </a:rPr>
              <a:t>Does a local code enforcement officer have to review and sign a certification of abandonment?  </a:t>
            </a:r>
          </a:p>
          <a:p>
            <a:pPr>
              <a:lnSpc>
                <a:spcPct val="100000"/>
              </a:lnSpc>
            </a:pPr>
            <a:r>
              <a:rPr lang="en-US" sz="2400" dirty="0">
                <a:solidFill>
                  <a:schemeClr val="bg1"/>
                </a:solidFill>
              </a:rPr>
              <a:t>Can a local property inspector retained by a servicer make the decision? </a:t>
            </a:r>
          </a:p>
          <a:p>
            <a:pPr>
              <a:lnSpc>
                <a:spcPct val="100000"/>
              </a:lnSpc>
            </a:pPr>
            <a:r>
              <a:rPr lang="en-US" sz="2400" dirty="0">
                <a:solidFill>
                  <a:schemeClr val="bg1"/>
                </a:solidFill>
              </a:rPr>
              <a:t>Is there any judicial involvement in determination of vacant or abandoned?</a:t>
            </a:r>
          </a:p>
        </p:txBody>
      </p:sp>
    </p:spTree>
    <p:extLst>
      <p:ext uri="{BB962C8B-B14F-4D97-AF65-F5344CB8AC3E}">
        <p14:creationId xmlns:p14="http://schemas.microsoft.com/office/powerpoint/2010/main" val="13926284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8474</TotalTime>
  <Words>1595</Words>
  <Application>Microsoft Macintosh PowerPoint</Application>
  <PresentationFormat>Widescreen</PresentationFormat>
  <Paragraphs>143</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What We’ll Cover Today</vt:lpstr>
      <vt:lpstr>What is a zombie property?</vt:lpstr>
      <vt:lpstr>The number of vacant or zombie homes has declined.</vt:lpstr>
      <vt:lpstr>There has been a similar decline in REO properties.</vt:lpstr>
      <vt:lpstr>What is a vacant or abandoned property?</vt:lpstr>
      <vt:lpstr>What are the general characteristics of a vacant or abandoned property?</vt:lpstr>
      <vt:lpstr>Characteristics of vacant properties (cont’d):</vt:lpstr>
      <vt:lpstr>How effective are current vacant foreclosure statutes?</vt:lpstr>
      <vt:lpstr>Who “certifies” a property is vacant or abandoned?</vt:lpstr>
      <vt:lpstr>The need for uniform definition of “vacant” or “abandoned”</vt:lpstr>
      <vt:lpstr>Expedited Foreclosures: Servicer Hurdles </vt:lpstr>
      <vt:lpstr>Servicer Benefits of Expedited Foreclosures</vt:lpstr>
      <vt:lpstr>PowerPoint Presentation</vt:lpstr>
      <vt:lpstr>What is the impact on foreclosure timelines for special vacant property foreclosure statutes (cont’d)?</vt:lpstr>
      <vt:lpstr>PowerPoint Presentation</vt:lpstr>
      <vt:lpstr>PowerPoint Presentation</vt:lpstr>
      <vt:lpstr>Recent Legislation shows how states are tackling this problem</vt:lpstr>
      <vt:lpstr>New Pennsylvania Statute:</vt:lpstr>
      <vt:lpstr>Pennsylvania criteria for vacant/abandoned (cont’d):</vt:lpstr>
      <vt:lpstr>Field Service Providers: how they can assist lenders and servicers in this process.</vt:lpstr>
      <vt:lpstr>Field Service representatives can assist with: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 “Vacant” or “Abandoned” Property?</dc:title>
  <dc:creator>Stephen M. Hladik</dc:creator>
  <cp:lastModifiedBy>Microsoft Office User</cp:lastModifiedBy>
  <cp:revision>58</cp:revision>
  <dcterms:created xsi:type="dcterms:W3CDTF">2018-06-13T15:38:07Z</dcterms:created>
  <dcterms:modified xsi:type="dcterms:W3CDTF">2018-11-27T21:33:08Z</dcterms:modified>
</cp:coreProperties>
</file>